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941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Úvodní slide má nastavit očekávání: nejde o obecnou přednášku o pravidlech, ale o praktickou zkušenost žadatele, který prošel cestou od výběru tématu přes žádost až k realizaci a administraci projektu.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tomto snímku je vhodné říci, že úspěšný projekt musí obstát ve třech rovinách: věcné, projektové a administrativní. Pro žadatele je zásadní pochopit, že hodnotí se nejen nápad, ale i schopnost ho realisticky provést, financovat a doložit.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Doporučený komentář: hodnotitel musí vidět řetězec „potřeba – cíl – nástroj – rozpočet – výstup – dopad“. Slabé žádosti často začínají seznamem aktivit. Silná žádost začíná tím, proč jsou právě tyto aktivity nutné.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Uvést pouze základní parametry projektu. V této fázi není účelem zahlcovat publikem rozpočtem, ale ukázat, že jde o velký tříletý projekt s jasným unijním tématem, jasným příjemcem a povinností kofinancování.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Zde je vhodné vysvětlit, že hodnotitel hledá problém, který je relevantní pro politiku EU. U nás nešlo o podporu jedné firmy, ale o slabší znalost evropských režimů kvality jako systému.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Zdůraznit rozdíl mezi „propagujeme systém“ a „propagujeme konkrétní výrobce“. Produkty slouží jako nosič sdělení, ale veřejně prospěšným cílem je vyšší znalost a důvěra ve značky CHOP, CHZO a ZTS.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Doporučení pro žadatele: cílové skupiny nesmí být formální část žádosti. Každá cílová skupina musí mít svůj důvod, své sdělení a odpovídající nástroje. Pokud se to v žádosti nepropojí, projekt působí jako seznam nápadů bez strategie.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Tento snímek je klíčový pro potenciální žadatele: do žádosti nestačí napsat, že projekt zvýší povědomí. Musí být jasné, jaké povědomí, u koho, z jaké výchozí hodnoty a jakou metodou bude změna měřena.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Zde je vhodné vysvětlit synergii aktivit. Mediální kampaň vytváří znalost, přímá komunikace zvyšuje důvěru, B2B aktivity pracují s výrobci a obchodem, hodnocení dokládá výsledek. Každá aktivita musí mít výstup a důvod v logice projektu.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Komentář: v žádosti se musí potkat věcná kvalita tématu s administrativní proveditelností. Hodnotitel musí mít pocit, že projekt je potřebný, dobře připravený, finančně uvěřitelný a kontrolovatelný.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Zde zdůraznit administrativní náročnost v kontextu grantové dohody. Pro žadatele je důležité, aby už při podání žádosti věděl, kdo bude sledovat rozpočet, kdo bude schvalovat materiály, kdo připraví doklady a jak bude zajištěno financování projektu v čase.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Doporučený komentář: agentura může pomoci s realizací, ale odpovědnost zůstává na příjemci. Je nutné mít interní projektové řízení, kontrolní systém, finanční management a někoho, kdo rozumí obsahu projektu i administraci dotace.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Zde je vhodné být otevřený: program je atraktivní, ale administrativně náročný. Žadatelé by měli dopředu řešit kapacitu na čtvrtletní plánování, zprávy, schvalování výstupů, kontrolu faktur a kompletaci důkazů o realizaci.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Rizika je vhodné představit věcně. Nejde o strašení žadatelů, ale o upozornění, že velká kampaň je kombinací komunikace, veřejných zakázek, financování a kontrol. Každé riziko by mělo mít opatření.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Tento snímek je vhodné použít jako praktické shrnutí. Doporučení mají být přenosná i na jiné projekty a jiná témata, nejen na evropská chráněná označení.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Závěr má zopakovat hlavní sdělení prezentace: evropská podpora propagačních opatření je příležitost, ale současně závazek. Silný projekt musí spojit dobrou myšlenku, profesionální komunikaci a spolehlivou administraci.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5A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5A3D"/>
          </a:solidFill>
          <a:ln w="12700">
            <a:solidFill>
              <a:srgbClr val="1F5A3D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3" name="Text 1"/>
          <p:cNvSpPr/>
          <p:nvPr/>
        </p:nvSpPr>
        <p:spPr>
          <a:xfrm>
            <a:off x="685800" y="960120"/>
            <a:ext cx="6949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36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Od nápadu k realizaci</a:t>
            </a:r>
            <a:endParaRPr lang="cs-CZ" sz="3600" noProof="0" dirty="0"/>
          </a:p>
        </p:txBody>
      </p:sp>
      <p:sp>
        <p:nvSpPr>
          <p:cNvPr id="4" name="Text 2"/>
          <p:cNvSpPr/>
          <p:nvPr/>
        </p:nvSpPr>
        <p:spPr>
          <a:xfrm>
            <a:off x="713232" y="1664208"/>
            <a:ext cx="6675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cs-CZ" sz="1900" noProof="0" dirty="0">
                <a:solidFill>
                  <a:srgbClr val="DDEBE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Jak připravit a zvládnout projekt propagačních opatření z prostředků EU</a:t>
            </a:r>
            <a:endParaRPr lang="cs-CZ" sz="1900" noProof="0" dirty="0"/>
          </a:p>
        </p:txBody>
      </p:sp>
      <p:sp>
        <p:nvSpPr>
          <p:cNvPr id="5" name="Text 3"/>
          <p:cNvSpPr/>
          <p:nvPr/>
        </p:nvSpPr>
        <p:spPr>
          <a:xfrm>
            <a:off x="731520" y="2487168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1700" b="1" noProof="0" dirty="0">
                <a:solidFill>
                  <a:srgbClr val="FFCC00"/>
                </a:solidFill>
              </a:rPr>
              <a:t>Případová studie PK ČR: „Kvalita, kterou uznává celá Evropa“</a:t>
            </a:r>
            <a:endParaRPr lang="cs-CZ" sz="1700" noProof="0" dirty="0"/>
          </a:p>
        </p:txBody>
      </p:sp>
      <p:sp>
        <p:nvSpPr>
          <p:cNvPr id="6" name="Text 4"/>
          <p:cNvSpPr/>
          <p:nvPr/>
        </p:nvSpPr>
        <p:spPr>
          <a:xfrm>
            <a:off x="749808" y="5349240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1280" noProof="0" dirty="0">
                <a:solidFill>
                  <a:srgbClr val="DDEBE2"/>
                </a:solidFill>
              </a:rPr>
              <a:t>Workshop „Politika propagace Evropské unie“</a:t>
            </a:r>
            <a:endParaRPr lang="cs-CZ" sz="1280" noProof="0" dirty="0"/>
          </a:p>
          <a:p>
            <a:pPr marL="0" indent="0">
              <a:buNone/>
            </a:pPr>
            <a:r>
              <a:rPr lang="cs-CZ" sz="1280" noProof="0" dirty="0">
                <a:solidFill>
                  <a:srgbClr val="DDEBE2"/>
                </a:solidFill>
              </a:rPr>
              <a:t>MZe / SZIF / Evropská komise | 9. září 2026</a:t>
            </a:r>
            <a:endParaRPr lang="cs-CZ" sz="1280" noProof="0" dirty="0"/>
          </a:p>
        </p:txBody>
      </p:sp>
      <p:pic>
        <p:nvPicPr>
          <p:cNvPr id="7" name="Image 0" descr="/mnt/data/ppt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3880" y="914400"/>
            <a:ext cx="1800000" cy="1800000"/>
          </a:xfrm>
          <a:prstGeom prst="rect">
            <a:avLst/>
          </a:prstGeom>
        </p:spPr>
      </p:pic>
      <p:pic>
        <p:nvPicPr>
          <p:cNvPr id="8" name="Image 1" descr="/mnt/data/ppt_extract/ppt/media/image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4040" y="2148840"/>
            <a:ext cx="1800000" cy="1800000"/>
          </a:xfrm>
          <a:prstGeom prst="rect">
            <a:avLst/>
          </a:prstGeom>
        </p:spPr>
      </p:pic>
      <p:pic>
        <p:nvPicPr>
          <p:cNvPr id="9" name="Image 2" descr="/mnt/data/ppt_extract/ppt/media/image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3880" y="3520440"/>
            <a:ext cx="1800000" cy="18000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92440" y="5580432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600" b="1" noProof="0" dirty="0">
                <a:solidFill>
                  <a:srgbClr val="FFCC00"/>
                </a:solidFill>
              </a:rPr>
              <a:t>CHOP • CHZO • ZTS</a:t>
            </a:r>
            <a:endParaRPr lang="cs-CZ" sz="1600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510528"/>
          </a:xfrm>
          <a:prstGeom prst="rect">
            <a:avLst/>
          </a:prstGeom>
          <a:solidFill>
            <a:srgbClr val="1F5A3D"/>
          </a:solidFill>
          <a:ln w="12700">
            <a:solidFill>
              <a:srgbClr val="1F5A3D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3" name="Shape 1"/>
          <p:cNvSpPr/>
          <p:nvPr/>
        </p:nvSpPr>
        <p:spPr>
          <a:xfrm>
            <a:off x="201168" y="6510528"/>
            <a:ext cx="11990527" cy="347472"/>
          </a:xfrm>
          <a:prstGeom prst="rect">
            <a:avLst/>
          </a:prstGeom>
          <a:solidFill>
            <a:srgbClr val="E8EFEA"/>
          </a:solidFill>
          <a:ln w="12700">
            <a:solidFill>
              <a:srgbClr val="E8EFEA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4" name="Text 2"/>
          <p:cNvSpPr/>
          <p:nvPr/>
        </p:nvSpPr>
        <p:spPr>
          <a:xfrm>
            <a:off x="594360" y="4114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2900" b="1" noProof="0" dirty="0">
                <a:solidFill>
                  <a:srgbClr val="1B2A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 si má potenciální žadatel odnést</a:t>
            </a:r>
            <a:endParaRPr lang="cs-CZ" sz="2900" noProof="0" dirty="0"/>
          </a:p>
        </p:txBody>
      </p:sp>
      <p:sp>
        <p:nvSpPr>
          <p:cNvPr id="5" name="Text 3"/>
          <p:cNvSpPr/>
          <p:nvPr/>
        </p:nvSpPr>
        <p:spPr>
          <a:xfrm>
            <a:off x="621792" y="896112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3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Praktický pohled: projekt nezačíná rozpočtem, ale věrohodným problémem a schopností jej doložit.</a:t>
            </a:r>
            <a:endParaRPr lang="cs-CZ" sz="1350" noProof="0" dirty="0"/>
          </a:p>
        </p:txBody>
      </p:sp>
      <p:sp>
        <p:nvSpPr>
          <p:cNvPr id="6" name="Text 4"/>
          <p:cNvSpPr/>
          <p:nvPr/>
        </p:nvSpPr>
        <p:spPr>
          <a:xfrm>
            <a:off x="640080" y="1508760"/>
            <a:ext cx="33832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Jak vybrat téma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Téma musí mít veřejný / unijní přesah, jasnou potřebu komunikace a dostatečnou oporu v datech.</a:t>
            </a:r>
            <a:endParaRPr lang="cs-CZ" sz="1600" noProof="0" dirty="0"/>
          </a:p>
        </p:txBody>
      </p:sp>
      <p:sp>
        <p:nvSpPr>
          <p:cNvPr id="7" name="Text 5"/>
          <p:cNvSpPr/>
          <p:nvPr/>
        </p:nvSpPr>
        <p:spPr>
          <a:xfrm>
            <a:off x="4389120" y="1508760"/>
            <a:ext cx="33832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Jak postavit žádost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 problému se musí logicky odvodit cíle, cílové skupiny, aktivity, rozpočet, výstupy a dopady.</a:t>
            </a:r>
            <a:endParaRPr lang="cs-CZ" sz="1600" noProof="0" dirty="0"/>
          </a:p>
        </p:txBody>
      </p:sp>
      <p:sp>
        <p:nvSpPr>
          <p:cNvPr id="8" name="Text 6"/>
          <p:cNvSpPr/>
          <p:nvPr/>
        </p:nvSpPr>
        <p:spPr>
          <a:xfrm>
            <a:off x="8138160" y="1508760"/>
            <a:ext cx="33832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Jak projekt uřídit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Schválením projekt nekončí: začíná období veřejných zakázek, monitoringu, dokladování a kontrol.</a:t>
            </a:r>
            <a:endParaRPr lang="cs-CZ" sz="1600" noProof="0" dirty="0"/>
          </a:p>
        </p:txBody>
      </p:sp>
      <p:sp>
        <p:nvSpPr>
          <p:cNvPr id="9" name="Text 7"/>
          <p:cNvSpPr/>
          <p:nvPr/>
        </p:nvSpPr>
        <p:spPr>
          <a:xfrm>
            <a:off x="1143000" y="3977640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cs-CZ" sz="2000" b="1" noProof="0" dirty="0">
                <a:solidFill>
                  <a:srgbClr val="1F5A3D"/>
                </a:solidFill>
              </a:rPr>
              <a:t>Cílem prezentace je ukázat postup na konkrétním příkladu PK ČR, nikoliv pouze představit hotovou kampaň.</a:t>
            </a:r>
            <a:endParaRPr lang="cs-CZ" sz="2000" noProof="0" dirty="0"/>
          </a:p>
        </p:txBody>
      </p:sp>
      <p:sp>
        <p:nvSpPr>
          <p:cNvPr id="10" name="Text 8"/>
          <p:cNvSpPr/>
          <p:nvPr/>
        </p:nvSpPr>
        <p:spPr>
          <a:xfrm>
            <a:off x="502920" y="6583680"/>
            <a:ext cx="7132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7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Prezentace | PK ČR</a:t>
            </a:r>
            <a:endParaRPr lang="cs-CZ" sz="750" noProof="0" dirty="0"/>
          </a:p>
        </p:txBody>
      </p:sp>
      <p:sp>
        <p:nvSpPr>
          <p:cNvPr id="11" name="Text 9"/>
          <p:cNvSpPr/>
          <p:nvPr/>
        </p:nvSpPr>
        <p:spPr>
          <a:xfrm>
            <a:off x="11292840" y="655624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sz="8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cs-CZ" sz="850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510528"/>
          </a:xfrm>
          <a:prstGeom prst="rect">
            <a:avLst/>
          </a:prstGeom>
          <a:solidFill>
            <a:srgbClr val="1F5A3D"/>
          </a:solidFill>
          <a:ln w="12700">
            <a:solidFill>
              <a:srgbClr val="1F5A3D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3" name="Shape 1"/>
          <p:cNvSpPr/>
          <p:nvPr/>
        </p:nvSpPr>
        <p:spPr>
          <a:xfrm>
            <a:off x="201168" y="6510528"/>
            <a:ext cx="11990527" cy="347472"/>
          </a:xfrm>
          <a:prstGeom prst="rect">
            <a:avLst/>
          </a:prstGeom>
          <a:solidFill>
            <a:srgbClr val="E8EFEA"/>
          </a:solidFill>
          <a:ln w="12700">
            <a:solidFill>
              <a:srgbClr val="E8EFEA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4" name="Text 2"/>
          <p:cNvSpPr/>
          <p:nvPr/>
        </p:nvSpPr>
        <p:spPr>
          <a:xfrm>
            <a:off x="594360" y="4114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2900" b="1" noProof="0" dirty="0">
                <a:solidFill>
                  <a:srgbClr val="1B2A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Základní logika přípravy projektu</a:t>
            </a:r>
            <a:endParaRPr lang="cs-CZ" sz="2900" noProof="0" dirty="0"/>
          </a:p>
        </p:txBody>
      </p:sp>
      <p:sp>
        <p:nvSpPr>
          <p:cNvPr id="5" name="Text 3"/>
          <p:cNvSpPr/>
          <p:nvPr/>
        </p:nvSpPr>
        <p:spPr>
          <a:xfrm>
            <a:off x="621792" y="896112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3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Dobrý projekt musí být čitelný i pro hodnotitele, kteří neznají český trh ani konkrétní žadatele.</a:t>
            </a:r>
            <a:endParaRPr lang="cs-CZ" sz="1350" noProof="0" dirty="0"/>
          </a:p>
        </p:txBody>
      </p:sp>
      <p:sp>
        <p:nvSpPr>
          <p:cNvPr id="6" name="Text 4"/>
          <p:cNvSpPr/>
          <p:nvPr/>
        </p:nvSpPr>
        <p:spPr>
          <a:xfrm>
            <a:off x="685800" y="1874520"/>
            <a:ext cx="1874520" cy="1115568"/>
          </a:xfrm>
          <a:prstGeom prst="roundRect">
            <a:avLst/>
          </a:prstGeom>
          <a:solidFill>
            <a:srgbClr val="1F5A3D"/>
          </a:solidFill>
          <a:ln>
            <a:solidFill>
              <a:srgbClr val="1F5A3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Problém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 je potřeba změnit?</a:t>
            </a:r>
            <a:endParaRPr lang="cs-CZ" sz="1400" noProof="0" dirty="0"/>
          </a:p>
        </p:txBody>
      </p:sp>
      <p:sp>
        <p:nvSpPr>
          <p:cNvPr id="7" name="Text 5"/>
          <p:cNvSpPr/>
          <p:nvPr/>
        </p:nvSpPr>
        <p:spPr>
          <a:xfrm>
            <a:off x="2606040" y="2231136"/>
            <a:ext cx="164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2200" noProof="0" dirty="0">
                <a:solidFill>
                  <a:srgbClr val="6B7280"/>
                </a:solidFill>
              </a:rPr>
              <a:t>→</a:t>
            </a:r>
            <a:endParaRPr lang="cs-CZ" sz="2200" noProof="0" dirty="0"/>
          </a:p>
        </p:txBody>
      </p:sp>
      <p:sp>
        <p:nvSpPr>
          <p:cNvPr id="8" name="Text 6"/>
          <p:cNvSpPr/>
          <p:nvPr/>
        </p:nvSpPr>
        <p:spPr>
          <a:xfrm>
            <a:off x="2816352" y="1874520"/>
            <a:ext cx="1874520" cy="1115568"/>
          </a:xfrm>
          <a:prstGeom prst="roundRect">
            <a:avLst/>
          </a:prstGeom>
          <a:solidFill>
            <a:srgbClr val="2E7D56"/>
          </a:solidFill>
          <a:ln>
            <a:solidFill>
              <a:srgbClr val="2E7D5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Důkaz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jak to doložíme?</a:t>
            </a:r>
            <a:endParaRPr lang="cs-CZ" sz="1400" noProof="0" dirty="0"/>
          </a:p>
        </p:txBody>
      </p:sp>
      <p:sp>
        <p:nvSpPr>
          <p:cNvPr id="9" name="Text 7"/>
          <p:cNvSpPr/>
          <p:nvPr/>
        </p:nvSpPr>
        <p:spPr>
          <a:xfrm>
            <a:off x="4736592" y="2231136"/>
            <a:ext cx="164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2200" noProof="0" dirty="0">
                <a:solidFill>
                  <a:srgbClr val="6B7280"/>
                </a:solidFill>
              </a:rPr>
              <a:t>→</a:t>
            </a:r>
            <a:endParaRPr lang="cs-CZ" sz="2200" noProof="0" dirty="0"/>
          </a:p>
        </p:txBody>
      </p:sp>
      <p:sp>
        <p:nvSpPr>
          <p:cNvPr id="10" name="Text 8"/>
          <p:cNvSpPr/>
          <p:nvPr/>
        </p:nvSpPr>
        <p:spPr>
          <a:xfrm>
            <a:off x="4946904" y="1874520"/>
            <a:ext cx="1874520" cy="1115568"/>
          </a:xfrm>
          <a:prstGeom prst="roundRec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Cíl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čeho má projekt dosáhnout?</a:t>
            </a:r>
            <a:endParaRPr lang="cs-CZ" sz="1400" noProof="0" dirty="0"/>
          </a:p>
        </p:txBody>
      </p:sp>
      <p:sp>
        <p:nvSpPr>
          <p:cNvPr id="11" name="Text 9"/>
          <p:cNvSpPr/>
          <p:nvPr/>
        </p:nvSpPr>
        <p:spPr>
          <a:xfrm>
            <a:off x="6867144" y="2231136"/>
            <a:ext cx="164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2200" noProof="0" dirty="0">
                <a:solidFill>
                  <a:srgbClr val="6B7280"/>
                </a:solidFill>
              </a:rPr>
              <a:t>→</a:t>
            </a:r>
            <a:endParaRPr lang="cs-CZ" sz="2200" noProof="0" dirty="0"/>
          </a:p>
        </p:txBody>
      </p:sp>
      <p:sp>
        <p:nvSpPr>
          <p:cNvPr id="12" name="Text 10"/>
          <p:cNvSpPr/>
          <p:nvPr/>
        </p:nvSpPr>
        <p:spPr>
          <a:xfrm>
            <a:off x="7077456" y="1874520"/>
            <a:ext cx="1874520" cy="1115568"/>
          </a:xfrm>
          <a:prstGeom prst="roundRect">
            <a:avLst/>
          </a:prstGeom>
          <a:solidFill>
            <a:srgbClr val="1E6091"/>
          </a:solidFill>
          <a:ln>
            <a:solidFill>
              <a:srgbClr val="1E609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Aktivity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jak k cíli dojdeme?</a:t>
            </a:r>
            <a:endParaRPr lang="cs-CZ" sz="1400" noProof="0" dirty="0"/>
          </a:p>
        </p:txBody>
      </p:sp>
      <p:sp>
        <p:nvSpPr>
          <p:cNvPr id="13" name="Text 11"/>
          <p:cNvSpPr/>
          <p:nvPr/>
        </p:nvSpPr>
        <p:spPr>
          <a:xfrm>
            <a:off x="8997696" y="2231136"/>
            <a:ext cx="164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2200" noProof="0" dirty="0">
                <a:solidFill>
                  <a:srgbClr val="6B7280"/>
                </a:solidFill>
              </a:rPr>
              <a:t>→</a:t>
            </a:r>
            <a:endParaRPr lang="cs-CZ" sz="2200" noProof="0" dirty="0"/>
          </a:p>
        </p:txBody>
      </p:sp>
      <p:sp>
        <p:nvSpPr>
          <p:cNvPr id="14" name="Text 12"/>
          <p:cNvSpPr/>
          <p:nvPr/>
        </p:nvSpPr>
        <p:spPr>
          <a:xfrm>
            <a:off x="9208008" y="1874520"/>
            <a:ext cx="1874520" cy="1115568"/>
          </a:xfrm>
          <a:prstGeom prst="roundRect">
            <a:avLst/>
          </a:prstGeom>
          <a:solidFill>
            <a:srgbClr val="E3992E"/>
          </a:solidFill>
          <a:ln>
            <a:solidFill>
              <a:srgbClr val="E3992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Dopad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jak prokážeme výsledek?</a:t>
            </a:r>
            <a:endParaRPr lang="cs-CZ" sz="1400" noProof="0" dirty="0"/>
          </a:p>
        </p:txBody>
      </p:sp>
      <p:sp>
        <p:nvSpPr>
          <p:cNvPr id="15" name="Text 13"/>
          <p:cNvSpPr/>
          <p:nvPr/>
        </p:nvSpPr>
        <p:spPr>
          <a:xfrm>
            <a:off x="713232" y="388620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1400" b="1" noProof="0" dirty="0">
                <a:solidFill>
                  <a:srgbClr val="1B2A32"/>
                </a:solidFill>
              </a:rPr>
              <a:t>Praktické pravidlo pro žádost:</a:t>
            </a:r>
            <a:endParaRPr lang="cs-CZ" sz="1400" noProof="0" dirty="0"/>
          </a:p>
        </p:txBody>
      </p:sp>
      <p:sp>
        <p:nvSpPr>
          <p:cNvPr id="16" name="Text 14"/>
          <p:cNvSpPr/>
          <p:nvPr/>
        </p:nvSpPr>
        <p:spPr>
          <a:xfrm>
            <a:off x="713232" y="4224528"/>
            <a:ext cx="10698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cs-CZ" sz="2200" b="1" noProof="0" dirty="0">
                <a:solidFill>
                  <a:srgbClr val="1F5A3D"/>
                </a:solidFill>
              </a:rPr>
              <a:t>Každá aktivita v rozpočtu musí mít svůj důvod v cíli projektu a každý cíl musí být měřitelný.</a:t>
            </a:r>
            <a:endParaRPr lang="cs-CZ" sz="2200" noProof="0" dirty="0"/>
          </a:p>
        </p:txBody>
      </p:sp>
      <p:sp>
        <p:nvSpPr>
          <p:cNvPr id="18" name="Text 16"/>
          <p:cNvSpPr/>
          <p:nvPr/>
        </p:nvSpPr>
        <p:spPr>
          <a:xfrm>
            <a:off x="11292840" y="655624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sz="8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cs-CZ" sz="850" noProof="0" dirty="0"/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379400FA-7293-FC3D-8D05-655177CAB0CB}"/>
              </a:ext>
            </a:extLst>
          </p:cNvPr>
          <p:cNvSpPr/>
          <p:nvPr/>
        </p:nvSpPr>
        <p:spPr>
          <a:xfrm>
            <a:off x="502920" y="6583680"/>
            <a:ext cx="7132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7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Prezentace | PK ČR</a:t>
            </a:r>
            <a:endParaRPr lang="cs-CZ" sz="750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510528"/>
          </a:xfrm>
          <a:prstGeom prst="rect">
            <a:avLst/>
          </a:prstGeom>
          <a:solidFill>
            <a:srgbClr val="1F5A3D"/>
          </a:solidFill>
          <a:ln w="12700">
            <a:solidFill>
              <a:srgbClr val="1F5A3D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3" name="Shape 1"/>
          <p:cNvSpPr/>
          <p:nvPr/>
        </p:nvSpPr>
        <p:spPr>
          <a:xfrm>
            <a:off x="201168" y="6510528"/>
            <a:ext cx="11990527" cy="347472"/>
          </a:xfrm>
          <a:prstGeom prst="rect">
            <a:avLst/>
          </a:prstGeom>
          <a:solidFill>
            <a:srgbClr val="E8EFEA"/>
          </a:solidFill>
          <a:ln w="12700">
            <a:solidFill>
              <a:srgbClr val="E8EFEA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4" name="Text 2"/>
          <p:cNvSpPr/>
          <p:nvPr/>
        </p:nvSpPr>
        <p:spPr>
          <a:xfrm>
            <a:off x="594360" y="4114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2900" b="1" noProof="0" dirty="0">
                <a:solidFill>
                  <a:srgbClr val="1B2A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Případová studie PK ČR</a:t>
            </a:r>
            <a:endParaRPr lang="cs-CZ" sz="2900" noProof="0" dirty="0"/>
          </a:p>
        </p:txBody>
      </p:sp>
      <p:sp>
        <p:nvSpPr>
          <p:cNvPr id="5" name="Text 3"/>
          <p:cNvSpPr/>
          <p:nvPr/>
        </p:nvSpPr>
        <p:spPr>
          <a:xfrm>
            <a:off x="621792" y="896112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3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Projekt „Kvalita, kterou uznává celá Evropa“ jako příklad dobré praxe pro žadatele.</a:t>
            </a:r>
            <a:endParaRPr lang="cs-CZ" sz="1350" noProof="0" dirty="0"/>
          </a:p>
        </p:txBody>
      </p:sp>
      <p:sp>
        <p:nvSpPr>
          <p:cNvPr id="6" name="Text 4"/>
          <p:cNvSpPr/>
          <p:nvPr/>
        </p:nvSpPr>
        <p:spPr>
          <a:xfrm>
            <a:off x="777240" y="1417320"/>
            <a:ext cx="21945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cs-CZ" sz="280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36
</a:t>
            </a:r>
            <a:r>
              <a:rPr lang="cs-CZ" sz="12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měsíců realizace</a:t>
            </a:r>
            <a:endParaRPr lang="cs-CZ" sz="2800" noProof="0" dirty="0"/>
          </a:p>
          <a:p>
            <a:pPr marL="0" indent="0" algn="ctr">
              <a:buNone/>
            </a:pPr>
            <a:r>
              <a:rPr lang="cs-CZ" sz="12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6. 2026 – 31. 5. 2029</a:t>
            </a:r>
            <a:endParaRPr lang="cs-CZ" sz="2800" noProof="0" dirty="0"/>
          </a:p>
        </p:txBody>
      </p:sp>
      <p:sp>
        <p:nvSpPr>
          <p:cNvPr id="7" name="Text 5"/>
          <p:cNvSpPr/>
          <p:nvPr/>
        </p:nvSpPr>
        <p:spPr>
          <a:xfrm>
            <a:off x="3246120" y="1417320"/>
            <a:ext cx="24688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cs-CZ" sz="280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ČR + SR
</a:t>
            </a:r>
            <a:r>
              <a:rPr lang="cs-CZ" sz="12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cílové země</a:t>
            </a:r>
            <a:endParaRPr lang="cs-CZ" sz="2800" noProof="0" dirty="0"/>
          </a:p>
          <a:p>
            <a:pPr marL="0" indent="0" algn="ctr">
              <a:buNone/>
            </a:pPr>
            <a:r>
              <a:rPr lang="cs-CZ" sz="12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podobnost trhů a spotřebitelů</a:t>
            </a:r>
            <a:endParaRPr lang="cs-CZ" sz="2800" noProof="0" dirty="0"/>
          </a:p>
        </p:txBody>
      </p:sp>
      <p:sp>
        <p:nvSpPr>
          <p:cNvPr id="8" name="Text 6"/>
          <p:cNvSpPr/>
          <p:nvPr/>
        </p:nvSpPr>
        <p:spPr>
          <a:xfrm>
            <a:off x="6035040" y="1417320"/>
            <a:ext cx="237744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cs-CZ" sz="280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3,97 mil. €
</a:t>
            </a:r>
            <a:r>
              <a:rPr lang="cs-CZ" sz="12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celkové způsobilé náklady</a:t>
            </a:r>
            <a:endParaRPr lang="cs-CZ" sz="2800" noProof="0" dirty="0"/>
          </a:p>
        </p:txBody>
      </p:sp>
      <p:sp>
        <p:nvSpPr>
          <p:cNvPr id="9" name="Text 7"/>
          <p:cNvSpPr/>
          <p:nvPr/>
        </p:nvSpPr>
        <p:spPr>
          <a:xfrm>
            <a:off x="8732520" y="1417320"/>
            <a:ext cx="237744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cs-CZ" sz="280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70 %
</a:t>
            </a:r>
            <a:r>
              <a:rPr lang="cs-CZ" sz="12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míra financování</a:t>
            </a:r>
            <a:endParaRPr lang="cs-CZ" sz="2800" noProof="0" dirty="0"/>
          </a:p>
          <a:p>
            <a:pPr marL="0" indent="0" algn="ctr">
              <a:buNone/>
            </a:pPr>
            <a:r>
              <a:rPr lang="cs-CZ" sz="12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max. grant 2,78 mil. €</a:t>
            </a:r>
            <a:endParaRPr lang="cs-CZ" sz="2800" noProof="0" dirty="0"/>
          </a:p>
        </p:txBody>
      </p:sp>
      <p:sp>
        <p:nvSpPr>
          <p:cNvPr id="10" name="Text 8"/>
          <p:cNvSpPr/>
          <p:nvPr/>
        </p:nvSpPr>
        <p:spPr>
          <a:xfrm>
            <a:off x="960120" y="3337560"/>
            <a:ext cx="493776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Hlavní ambice projektu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Zvýšit znalost a důvěru spotřebitelů v evropské režimy kvality a současně motivovat výrobce k aktivnějšímu využívání chráněných označení.</a:t>
            </a:r>
            <a:endParaRPr lang="cs-CZ" sz="1600" noProof="0" dirty="0"/>
          </a:p>
        </p:txBody>
      </p:sp>
      <p:sp>
        <p:nvSpPr>
          <p:cNvPr id="11" name="Text 9"/>
          <p:cNvSpPr/>
          <p:nvPr/>
        </p:nvSpPr>
        <p:spPr>
          <a:xfrm>
            <a:off x="6309360" y="3337560"/>
            <a:ext cx="493776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00339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Důležité pro žadatele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Čísla sama o sobě nestačí. Klíčové bylo vysvětlit, proč téma odpovídá cílům EU, proč je potřebné právě na daných trzích a jak bude měřen dopad.</a:t>
            </a:r>
            <a:endParaRPr lang="cs-CZ" sz="1600" noProof="0" dirty="0"/>
          </a:p>
        </p:txBody>
      </p:sp>
      <p:sp>
        <p:nvSpPr>
          <p:cNvPr id="13" name="Text 11"/>
          <p:cNvSpPr/>
          <p:nvPr/>
        </p:nvSpPr>
        <p:spPr>
          <a:xfrm>
            <a:off x="11292840" y="655624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sz="8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cs-CZ" sz="850" noProof="0" dirty="0"/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A6AEB7F2-E015-7E8E-D76C-E01BCF69D537}"/>
              </a:ext>
            </a:extLst>
          </p:cNvPr>
          <p:cNvSpPr/>
          <p:nvPr/>
        </p:nvSpPr>
        <p:spPr>
          <a:xfrm>
            <a:off x="502920" y="6583680"/>
            <a:ext cx="7132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7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Prezentace | PK ČR</a:t>
            </a:r>
            <a:endParaRPr lang="cs-CZ" sz="750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510528"/>
          </a:xfrm>
          <a:prstGeom prst="rect">
            <a:avLst/>
          </a:prstGeom>
          <a:solidFill>
            <a:srgbClr val="1F5A3D"/>
          </a:solidFill>
          <a:ln w="12700">
            <a:solidFill>
              <a:srgbClr val="1F5A3D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3" name="Shape 1"/>
          <p:cNvSpPr/>
          <p:nvPr/>
        </p:nvSpPr>
        <p:spPr>
          <a:xfrm>
            <a:off x="201168" y="6510528"/>
            <a:ext cx="11990527" cy="347472"/>
          </a:xfrm>
          <a:prstGeom prst="rect">
            <a:avLst/>
          </a:prstGeom>
          <a:solidFill>
            <a:srgbClr val="E8EFEA"/>
          </a:solidFill>
          <a:ln w="12700">
            <a:solidFill>
              <a:srgbClr val="E8EFEA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4" name="Text 2"/>
          <p:cNvSpPr/>
          <p:nvPr/>
        </p:nvSpPr>
        <p:spPr>
          <a:xfrm>
            <a:off x="594360" y="4114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2900" b="1" noProof="0" dirty="0">
                <a:solidFill>
                  <a:srgbClr val="1B2A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Krok 1: nezačali jsme kampaní, ale problémem</a:t>
            </a:r>
            <a:endParaRPr lang="cs-CZ" sz="2900" noProof="0" dirty="0"/>
          </a:p>
        </p:txBody>
      </p:sp>
      <p:sp>
        <p:nvSpPr>
          <p:cNvPr id="5" name="Text 3"/>
          <p:cNvSpPr/>
          <p:nvPr/>
        </p:nvSpPr>
        <p:spPr>
          <a:xfrm>
            <a:off x="621792" y="896112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3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Výchozí otázka: kde je reálná komunikační potřeba a proč má smysl ji řešit z EU prostředků?</a:t>
            </a:r>
            <a:endParaRPr lang="cs-CZ" sz="1350" noProof="0" dirty="0"/>
          </a:p>
        </p:txBody>
      </p:sp>
      <p:sp>
        <p:nvSpPr>
          <p:cNvPr id="6" name="Text 4"/>
          <p:cNvSpPr/>
          <p:nvPr/>
        </p:nvSpPr>
        <p:spPr>
          <a:xfrm>
            <a:off x="777240" y="1417320"/>
            <a:ext cx="51206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C9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Výchozí stav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 trhu existuje mnoho značek kvality. Národní značky jsou obecně známější, evropská chráněná označení mají nižší znalost a spotřebitelé hůře rozlišují jejich význam.</a:t>
            </a:r>
            <a:endParaRPr lang="cs-CZ" sz="1600" noProof="0" dirty="0"/>
          </a:p>
        </p:txBody>
      </p:sp>
      <p:sp>
        <p:nvSpPr>
          <p:cNvPr id="7" name="Text 5"/>
          <p:cNvSpPr/>
          <p:nvPr/>
        </p:nvSpPr>
        <p:spPr>
          <a:xfrm>
            <a:off x="6309360" y="1417320"/>
            <a:ext cx="498348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E399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Důsledek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Nižší povědomí snižuje potenciál spotřebitelské preference a zároveň oslabuje motivaci výrobců vstupovat do systémů kvality.</a:t>
            </a:r>
            <a:endParaRPr lang="cs-CZ" sz="1600" noProof="0" dirty="0"/>
          </a:p>
        </p:txBody>
      </p:sp>
      <p:sp>
        <p:nvSpPr>
          <p:cNvPr id="8" name="Text 6"/>
          <p:cNvSpPr/>
          <p:nvPr/>
        </p:nvSpPr>
        <p:spPr>
          <a:xfrm>
            <a:off x="777240" y="374904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1400" b="1" noProof="0" dirty="0">
                <a:solidFill>
                  <a:srgbClr val="6B7280"/>
                </a:solidFill>
              </a:rPr>
              <a:t>Projektová logika PK ČR</a:t>
            </a:r>
            <a:endParaRPr lang="cs-CZ" sz="1400" noProof="0" dirty="0"/>
          </a:p>
        </p:txBody>
      </p:sp>
      <p:sp>
        <p:nvSpPr>
          <p:cNvPr id="9" name="Text 7"/>
          <p:cNvSpPr/>
          <p:nvPr/>
        </p:nvSpPr>
        <p:spPr>
          <a:xfrm>
            <a:off x="868680" y="4160520"/>
            <a:ext cx="2331720" cy="960120"/>
          </a:xfrm>
          <a:prstGeom prst="roundRect">
            <a:avLst/>
          </a:prstGeom>
          <a:solidFill>
            <a:srgbClr val="C91F3A"/>
          </a:solidFill>
          <a:ln>
            <a:solidFill>
              <a:srgbClr val="C91F3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Nízká znalost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spotřebitel neví, co logo znamená</a:t>
            </a:r>
            <a:endParaRPr lang="cs-CZ" sz="1400" noProof="0" dirty="0"/>
          </a:p>
        </p:txBody>
      </p:sp>
      <p:sp>
        <p:nvSpPr>
          <p:cNvPr id="10" name="Text 8"/>
          <p:cNvSpPr/>
          <p:nvPr/>
        </p:nvSpPr>
        <p:spPr>
          <a:xfrm>
            <a:off x="3246120" y="4439412"/>
            <a:ext cx="228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2200" noProof="0" dirty="0">
                <a:solidFill>
                  <a:srgbClr val="6B7280"/>
                </a:solidFill>
              </a:rPr>
              <a:t>→</a:t>
            </a:r>
            <a:endParaRPr lang="cs-CZ" sz="2200" noProof="0" dirty="0"/>
          </a:p>
        </p:txBody>
      </p:sp>
      <p:sp>
        <p:nvSpPr>
          <p:cNvPr id="11" name="Text 9"/>
          <p:cNvSpPr/>
          <p:nvPr/>
        </p:nvSpPr>
        <p:spPr>
          <a:xfrm>
            <a:off x="3520440" y="4160520"/>
            <a:ext cx="2331720" cy="960120"/>
          </a:xfrm>
          <a:prstGeom prst="roundRect">
            <a:avLst/>
          </a:prstGeom>
          <a:solidFill>
            <a:srgbClr val="E3992E"/>
          </a:solidFill>
          <a:ln>
            <a:solidFill>
              <a:srgbClr val="E3992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Slabší preference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kvalita se hůře promítá do nákupu</a:t>
            </a:r>
            <a:endParaRPr lang="cs-CZ" sz="1400" noProof="0" dirty="0"/>
          </a:p>
        </p:txBody>
      </p:sp>
      <p:sp>
        <p:nvSpPr>
          <p:cNvPr id="12" name="Text 10"/>
          <p:cNvSpPr/>
          <p:nvPr/>
        </p:nvSpPr>
        <p:spPr>
          <a:xfrm>
            <a:off x="5897880" y="4439412"/>
            <a:ext cx="228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2200" noProof="0" dirty="0">
                <a:solidFill>
                  <a:srgbClr val="6B7280"/>
                </a:solidFill>
              </a:rPr>
              <a:t>→</a:t>
            </a:r>
            <a:endParaRPr lang="cs-CZ" sz="2200" noProof="0" dirty="0"/>
          </a:p>
        </p:txBody>
      </p:sp>
      <p:sp>
        <p:nvSpPr>
          <p:cNvPr id="13" name="Text 11"/>
          <p:cNvSpPr/>
          <p:nvPr/>
        </p:nvSpPr>
        <p:spPr>
          <a:xfrm>
            <a:off x="6172200" y="4160520"/>
            <a:ext cx="2331720" cy="960120"/>
          </a:xfrm>
          <a:prstGeom prst="roundRect">
            <a:avLst/>
          </a:prstGeom>
          <a:solidFill>
            <a:srgbClr val="1E6091"/>
          </a:solidFill>
          <a:ln>
            <a:solidFill>
              <a:srgbClr val="1E609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Menší motivace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výrobce hůře vidí návratnost označení</a:t>
            </a:r>
            <a:endParaRPr lang="cs-CZ" sz="1400" noProof="0" dirty="0"/>
          </a:p>
        </p:txBody>
      </p:sp>
      <p:sp>
        <p:nvSpPr>
          <p:cNvPr id="14" name="Text 12"/>
          <p:cNvSpPr/>
          <p:nvPr/>
        </p:nvSpPr>
        <p:spPr>
          <a:xfrm>
            <a:off x="8549640" y="4439412"/>
            <a:ext cx="228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2200" noProof="0" dirty="0">
                <a:solidFill>
                  <a:srgbClr val="6B7280"/>
                </a:solidFill>
              </a:rPr>
              <a:t>→</a:t>
            </a:r>
            <a:endParaRPr lang="cs-CZ" sz="2200" noProof="0" dirty="0"/>
          </a:p>
        </p:txBody>
      </p:sp>
      <p:sp>
        <p:nvSpPr>
          <p:cNvPr id="15" name="Text 13"/>
          <p:cNvSpPr/>
          <p:nvPr/>
        </p:nvSpPr>
        <p:spPr>
          <a:xfrm>
            <a:off x="8823960" y="4160520"/>
            <a:ext cx="2331720" cy="960120"/>
          </a:xfrm>
          <a:prstGeom prst="roundRect">
            <a:avLst/>
          </a:prstGeom>
          <a:solidFill>
            <a:srgbClr val="1F5A3D"/>
          </a:solidFill>
          <a:ln>
            <a:solidFill>
              <a:srgbClr val="1F5A3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Cíl projektu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zvýšit znalost, důvěru a využívání systému</a:t>
            </a:r>
            <a:endParaRPr lang="cs-CZ" sz="1400" noProof="0" dirty="0"/>
          </a:p>
        </p:txBody>
      </p:sp>
      <p:sp>
        <p:nvSpPr>
          <p:cNvPr id="17" name="Text 15"/>
          <p:cNvSpPr/>
          <p:nvPr/>
        </p:nvSpPr>
        <p:spPr>
          <a:xfrm>
            <a:off x="11292840" y="655624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sz="8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cs-CZ" sz="850" noProof="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C1BF8910-749C-C1E4-6E6C-17AD716D2016}"/>
              </a:ext>
            </a:extLst>
          </p:cNvPr>
          <p:cNvSpPr/>
          <p:nvPr/>
        </p:nvSpPr>
        <p:spPr>
          <a:xfrm>
            <a:off x="502920" y="6583680"/>
            <a:ext cx="7132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7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Prezentace | PK ČR</a:t>
            </a:r>
            <a:endParaRPr lang="cs-CZ" sz="750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510528"/>
          </a:xfrm>
          <a:prstGeom prst="rect">
            <a:avLst/>
          </a:prstGeom>
          <a:solidFill>
            <a:srgbClr val="1F5A3D"/>
          </a:solidFill>
          <a:ln w="12700">
            <a:solidFill>
              <a:srgbClr val="1F5A3D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3" name="Shape 1"/>
          <p:cNvSpPr/>
          <p:nvPr/>
        </p:nvSpPr>
        <p:spPr>
          <a:xfrm>
            <a:off x="201168" y="6510528"/>
            <a:ext cx="11990527" cy="347472"/>
          </a:xfrm>
          <a:prstGeom prst="rect">
            <a:avLst/>
          </a:prstGeom>
          <a:solidFill>
            <a:srgbClr val="E8EFEA"/>
          </a:solidFill>
          <a:ln w="12700">
            <a:solidFill>
              <a:srgbClr val="E8EFEA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4" name="Text 2"/>
          <p:cNvSpPr/>
          <p:nvPr/>
        </p:nvSpPr>
        <p:spPr>
          <a:xfrm>
            <a:off x="594360" y="4114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2900" b="1" noProof="0" dirty="0">
                <a:solidFill>
                  <a:srgbClr val="1B2A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Krok 2: téma musí být unijní, ne pouze národní</a:t>
            </a:r>
            <a:endParaRPr lang="cs-CZ" sz="2900" noProof="0" dirty="0"/>
          </a:p>
        </p:txBody>
      </p:sp>
      <p:sp>
        <p:nvSpPr>
          <p:cNvPr id="5" name="Text 3"/>
          <p:cNvSpPr/>
          <p:nvPr/>
        </p:nvSpPr>
        <p:spPr>
          <a:xfrm>
            <a:off x="621792" y="896112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3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Propagovali jsme evropský systém kvality jako celek, nikoliv jednotlivé výrobce.</a:t>
            </a:r>
            <a:endParaRPr lang="cs-CZ" sz="1350" noProof="0" dirty="0"/>
          </a:p>
        </p:txBody>
      </p:sp>
      <p:pic>
        <p:nvPicPr>
          <p:cNvPr id="6" name="Image 0" descr="/mnt/data/ppt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417320"/>
            <a:ext cx="1325880" cy="1325880"/>
          </a:xfrm>
          <a:prstGeom prst="rect">
            <a:avLst/>
          </a:prstGeom>
        </p:spPr>
      </p:pic>
      <p:pic>
        <p:nvPicPr>
          <p:cNvPr id="7" name="Image 1" descr="/mnt/data/ppt_extract/ppt/media/image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1417320"/>
            <a:ext cx="1325880" cy="1325880"/>
          </a:xfrm>
          <a:prstGeom prst="rect">
            <a:avLst/>
          </a:prstGeom>
        </p:spPr>
      </p:pic>
      <p:pic>
        <p:nvPicPr>
          <p:cNvPr id="8" name="Image 2" descr="/mnt/data/ppt_extract/ppt/media/image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0520" y="1417320"/>
            <a:ext cx="1325880" cy="13258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22960" y="306324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2300" b="1" noProof="0" dirty="0">
                <a:solidFill>
                  <a:srgbClr val="1F5A3D"/>
                </a:solidFill>
              </a:rPr>
              <a:t>„Evropská sluníčka kvality“</a:t>
            </a:r>
            <a:endParaRPr lang="cs-CZ" sz="2300" noProof="0" dirty="0"/>
          </a:p>
        </p:txBody>
      </p:sp>
      <p:sp>
        <p:nvSpPr>
          <p:cNvPr id="10" name="Text 5"/>
          <p:cNvSpPr/>
          <p:nvPr/>
        </p:nvSpPr>
        <p:spPr>
          <a:xfrm>
            <a:off x="5806440" y="1298448"/>
            <a:ext cx="54406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00339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Proč právě tento kreativní rámec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Vizuální podobnost log umožňuje jednoduchou komunikaci: spotřebitel nemusí odborně rozlišit CHOP, CHZO a ZTS, ale má si zapamatovat, že jde o evropskou garanci kvality, původu, tradice nebo receptury.</a:t>
            </a:r>
            <a:endParaRPr lang="cs-CZ" sz="1600" noProof="0" dirty="0"/>
          </a:p>
        </p:txBody>
      </p:sp>
      <p:sp>
        <p:nvSpPr>
          <p:cNvPr id="11" name="Text 6"/>
          <p:cNvSpPr/>
          <p:nvPr/>
        </p:nvSpPr>
        <p:spPr>
          <a:xfrm>
            <a:off x="5806440" y="3429000"/>
            <a:ext cx="54406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Poučení pro žadatele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Téma musí být srozumitelné veřejnosti a současně obhajitelné jako podpora cílů EU. Kreativa nemá nahradit projektovou logiku, ale pomoci jí veřejně vysvětlit.</a:t>
            </a:r>
            <a:endParaRPr lang="cs-CZ" sz="1600" noProof="0" dirty="0"/>
          </a:p>
        </p:txBody>
      </p:sp>
      <p:sp>
        <p:nvSpPr>
          <p:cNvPr id="13" name="Text 8"/>
          <p:cNvSpPr/>
          <p:nvPr/>
        </p:nvSpPr>
        <p:spPr>
          <a:xfrm>
            <a:off x="11292840" y="655624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sz="8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cs-CZ" sz="850" noProof="0" dirty="0"/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A4A0C6E0-A82F-C707-C4BA-789ED04E5792}"/>
              </a:ext>
            </a:extLst>
          </p:cNvPr>
          <p:cNvSpPr/>
          <p:nvPr/>
        </p:nvSpPr>
        <p:spPr>
          <a:xfrm>
            <a:off x="502920" y="6583680"/>
            <a:ext cx="7132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7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Prezentace | PK ČR</a:t>
            </a:r>
            <a:endParaRPr lang="cs-CZ" sz="750" noProof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510528"/>
          </a:xfrm>
          <a:prstGeom prst="rect">
            <a:avLst/>
          </a:prstGeom>
          <a:solidFill>
            <a:srgbClr val="1F5A3D"/>
          </a:solidFill>
          <a:ln w="12700">
            <a:solidFill>
              <a:srgbClr val="1F5A3D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3" name="Shape 1"/>
          <p:cNvSpPr/>
          <p:nvPr/>
        </p:nvSpPr>
        <p:spPr>
          <a:xfrm>
            <a:off x="201168" y="6510528"/>
            <a:ext cx="11990527" cy="347472"/>
          </a:xfrm>
          <a:prstGeom prst="rect">
            <a:avLst/>
          </a:prstGeom>
          <a:solidFill>
            <a:srgbClr val="E8EFEA"/>
          </a:solidFill>
          <a:ln w="12700">
            <a:solidFill>
              <a:srgbClr val="E8EFEA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4" name="Text 2"/>
          <p:cNvSpPr/>
          <p:nvPr/>
        </p:nvSpPr>
        <p:spPr>
          <a:xfrm>
            <a:off x="594360" y="4114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2900" b="1" noProof="0" dirty="0">
                <a:solidFill>
                  <a:srgbClr val="1B2A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Krok 3: cílové skupiny vycházejí z problému</a:t>
            </a:r>
            <a:endParaRPr lang="cs-CZ" sz="2900" noProof="0" dirty="0"/>
          </a:p>
        </p:txBody>
      </p:sp>
      <p:sp>
        <p:nvSpPr>
          <p:cNvPr id="5" name="Text 3"/>
          <p:cNvSpPr/>
          <p:nvPr/>
        </p:nvSpPr>
        <p:spPr>
          <a:xfrm>
            <a:off x="621792" y="896112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3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Nelze jen říci „široká veřejnost“. Je nutné vysvětlit, koho oslovujeme a proč.</a:t>
            </a:r>
            <a:endParaRPr lang="cs-CZ" sz="1350" noProof="0" dirty="0"/>
          </a:p>
        </p:txBody>
      </p:sp>
      <p:sp>
        <p:nvSpPr>
          <p:cNvPr id="6" name="Text 4"/>
          <p:cNvSpPr/>
          <p:nvPr/>
        </p:nvSpPr>
        <p:spPr>
          <a:xfrm>
            <a:off x="777240" y="1417320"/>
            <a:ext cx="29718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Spotřebitelé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Ženy/hospodyně 20–60</a:t>
            </a:r>
            <a:endParaRPr lang="cs-CZ" sz="1600" noProof="0" dirty="0"/>
          </a:p>
          <a:p>
            <a:pPr marL="0" indent="0">
              <a:buNone/>
            </a:pP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Muži 20–60</a:t>
            </a:r>
            <a:endParaRPr lang="cs-CZ" sz="1600" noProof="0" dirty="0"/>
          </a:p>
          <a:p>
            <a:pPr marL="0" indent="0">
              <a:buNone/>
            </a:pP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Mladí lidé 15–19</a:t>
            </a:r>
            <a:endParaRPr lang="cs-CZ" sz="1600" noProof="0" dirty="0"/>
          </a:p>
        </p:txBody>
      </p:sp>
      <p:sp>
        <p:nvSpPr>
          <p:cNvPr id="7" name="Text 5"/>
          <p:cNvSpPr/>
          <p:nvPr/>
        </p:nvSpPr>
        <p:spPr>
          <a:xfrm>
            <a:off x="4069080" y="141732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00339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Odborná veřejnost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Výrobci a zpracovatelé</a:t>
            </a:r>
            <a:endParaRPr lang="cs-CZ" sz="1600" noProof="0" dirty="0"/>
          </a:p>
          <a:p>
            <a:pPr marL="0" indent="0">
              <a:buNone/>
            </a:pP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Maloobchod a velkoobchod</a:t>
            </a:r>
            <a:endParaRPr lang="cs-CZ" sz="1600" noProof="0" dirty="0"/>
          </a:p>
          <a:p>
            <a:pPr marL="0" indent="0">
              <a:buNone/>
            </a:pP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Gastronomie, média, influenceři</a:t>
            </a:r>
            <a:endParaRPr lang="cs-CZ" sz="1600" noProof="0" dirty="0"/>
          </a:p>
        </p:txBody>
      </p:sp>
      <p:sp>
        <p:nvSpPr>
          <p:cNvPr id="8" name="Text 6"/>
          <p:cNvSpPr/>
          <p:nvPr/>
        </p:nvSpPr>
        <p:spPr>
          <a:xfrm>
            <a:off x="7635240" y="1417320"/>
            <a:ext cx="36118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E399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Proč ČR a SR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Podobnost trhů, jazyková a historická blízkost, podobné spotřebitelské chování a možnost synergického zásahu komunikačními nástroji.</a:t>
            </a:r>
            <a:endParaRPr lang="cs-CZ" sz="1600" noProof="0" dirty="0"/>
          </a:p>
        </p:txBody>
      </p:sp>
      <p:sp>
        <p:nvSpPr>
          <p:cNvPr id="9" name="Text 7"/>
          <p:cNvSpPr/>
          <p:nvPr/>
        </p:nvSpPr>
        <p:spPr>
          <a:xfrm>
            <a:off x="822960" y="3657600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1700" b="1" noProof="0" dirty="0">
                <a:solidFill>
                  <a:srgbClr val="1B2A32"/>
                </a:solidFill>
              </a:rPr>
              <a:t>Cílová skupina musí ovlivnit volbu nástrojů:</a:t>
            </a:r>
            <a:endParaRPr lang="cs-CZ" sz="1700" noProof="0" dirty="0"/>
          </a:p>
        </p:txBody>
      </p:sp>
      <p:sp>
        <p:nvSpPr>
          <p:cNvPr id="10" name="Text 8"/>
          <p:cNvSpPr/>
          <p:nvPr/>
        </p:nvSpPr>
        <p:spPr>
          <a:xfrm>
            <a:off x="868680" y="4041648"/>
            <a:ext cx="1046988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cs-CZ" sz="17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spotřebitelé: jednoduché sdělení, opakovaný kontakt, vizuální zapamatování log, ochutnávky a média;</a:t>
            </a:r>
            <a:endParaRPr lang="cs-CZ" sz="1700" noProof="0" dirty="0"/>
          </a:p>
          <a:p>
            <a:pPr marL="0" indent="0">
              <a:buNone/>
            </a:pPr>
            <a:r>
              <a:rPr lang="cs-CZ" sz="17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výrobci: informace o přínosech označení, registraci a marketingovém využití;</a:t>
            </a:r>
            <a:endParaRPr lang="cs-CZ" sz="1700" noProof="0" dirty="0"/>
          </a:p>
          <a:p>
            <a:pPr marL="0" indent="0">
              <a:buNone/>
            </a:pPr>
            <a:r>
              <a:rPr lang="cs-CZ" sz="17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gastronomie a obchod: praktické využití výrobků, zapojení do komunikace a dostupnost produktů.</a:t>
            </a:r>
            <a:endParaRPr lang="cs-CZ" sz="1700" noProof="0" dirty="0"/>
          </a:p>
        </p:txBody>
      </p:sp>
      <p:sp>
        <p:nvSpPr>
          <p:cNvPr id="12" name="Text 10"/>
          <p:cNvSpPr/>
          <p:nvPr/>
        </p:nvSpPr>
        <p:spPr>
          <a:xfrm>
            <a:off x="11292840" y="655624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sz="8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cs-CZ" sz="850" noProof="0" dirty="0"/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3721F937-2DDF-761D-D96F-0D8D700B9C13}"/>
              </a:ext>
            </a:extLst>
          </p:cNvPr>
          <p:cNvSpPr/>
          <p:nvPr/>
        </p:nvSpPr>
        <p:spPr>
          <a:xfrm>
            <a:off x="502920" y="6583680"/>
            <a:ext cx="7132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7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Prezentace | PK ČR</a:t>
            </a:r>
            <a:endParaRPr lang="cs-CZ" sz="750" noProof="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510528"/>
          </a:xfrm>
          <a:prstGeom prst="rect">
            <a:avLst/>
          </a:prstGeom>
          <a:solidFill>
            <a:srgbClr val="1F5A3D"/>
          </a:solidFill>
          <a:ln w="12700">
            <a:solidFill>
              <a:srgbClr val="1F5A3D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3" name="Shape 1"/>
          <p:cNvSpPr/>
          <p:nvPr/>
        </p:nvSpPr>
        <p:spPr>
          <a:xfrm>
            <a:off x="201168" y="6510528"/>
            <a:ext cx="11990527" cy="347472"/>
          </a:xfrm>
          <a:prstGeom prst="rect">
            <a:avLst/>
          </a:prstGeom>
          <a:solidFill>
            <a:srgbClr val="E8EFEA"/>
          </a:solidFill>
          <a:ln w="12700">
            <a:solidFill>
              <a:srgbClr val="E8EFEA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4" name="Text 2"/>
          <p:cNvSpPr/>
          <p:nvPr/>
        </p:nvSpPr>
        <p:spPr>
          <a:xfrm>
            <a:off x="594360" y="4114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2900" b="1" noProof="0" dirty="0">
                <a:solidFill>
                  <a:srgbClr val="1B2A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Krok 4: cíle musí být měřitelné</a:t>
            </a:r>
            <a:endParaRPr lang="cs-CZ" sz="2900" noProof="0" dirty="0"/>
          </a:p>
        </p:txBody>
      </p:sp>
      <p:sp>
        <p:nvSpPr>
          <p:cNvPr id="5" name="Text 3"/>
          <p:cNvSpPr/>
          <p:nvPr/>
        </p:nvSpPr>
        <p:spPr>
          <a:xfrm>
            <a:off x="621792" y="896112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3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Žádost musí ukázat, co se má změnit, o kolik a jak se to ověří.</a:t>
            </a:r>
            <a:endParaRPr lang="cs-CZ" sz="1350" noProof="0" dirty="0"/>
          </a:p>
        </p:txBody>
      </p:sp>
      <p:sp>
        <p:nvSpPr>
          <p:cNvPr id="6" name="Text 4"/>
          <p:cNvSpPr/>
          <p:nvPr/>
        </p:nvSpPr>
        <p:spPr>
          <a:xfrm>
            <a:off x="868680" y="1508760"/>
            <a:ext cx="26517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cs-CZ" sz="280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45 %
</a:t>
            </a:r>
            <a:r>
              <a:rPr lang="cs-CZ" sz="12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cílová podpořená znalost</a:t>
            </a:r>
            <a:endParaRPr lang="cs-CZ" sz="2800" noProof="0" dirty="0"/>
          </a:p>
          <a:p>
            <a:pPr marL="0" indent="0" algn="ctr">
              <a:buNone/>
            </a:pPr>
            <a:r>
              <a:rPr lang="cs-CZ" sz="12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evropských značek v ČR</a:t>
            </a:r>
            <a:endParaRPr lang="cs-CZ" sz="2800" noProof="0" dirty="0"/>
          </a:p>
        </p:txBody>
      </p:sp>
      <p:sp>
        <p:nvSpPr>
          <p:cNvPr id="7" name="Text 5"/>
          <p:cNvSpPr/>
          <p:nvPr/>
        </p:nvSpPr>
        <p:spPr>
          <a:xfrm>
            <a:off x="3886200" y="1508760"/>
            <a:ext cx="26517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cs-CZ" sz="2800" b="1" noProof="0" dirty="0">
                <a:solidFill>
                  <a:srgbClr val="00339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40 %
</a:t>
            </a:r>
            <a:r>
              <a:rPr lang="cs-CZ" sz="12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cílová podpořená znalost</a:t>
            </a:r>
            <a:endParaRPr lang="cs-CZ" sz="2800" noProof="0" dirty="0"/>
          </a:p>
          <a:p>
            <a:pPr marL="0" indent="0" algn="ctr">
              <a:buNone/>
            </a:pPr>
            <a:r>
              <a:rPr lang="cs-CZ" sz="12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evropských značek v SR</a:t>
            </a:r>
            <a:endParaRPr lang="cs-CZ" sz="2800" noProof="0" dirty="0"/>
          </a:p>
        </p:txBody>
      </p:sp>
      <p:sp>
        <p:nvSpPr>
          <p:cNvPr id="8" name="Text 6"/>
          <p:cNvSpPr/>
          <p:nvPr/>
        </p:nvSpPr>
        <p:spPr>
          <a:xfrm>
            <a:off x="6903720" y="1508760"/>
            <a:ext cx="26517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cs-CZ" sz="2800" b="1" noProof="0" dirty="0">
                <a:solidFill>
                  <a:srgbClr val="E399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 + 1 mil.
</a:t>
            </a:r>
            <a:r>
              <a:rPr lang="cs-CZ" sz="12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minimální zásah osob</a:t>
            </a:r>
            <a:endParaRPr lang="cs-CZ" sz="2800" noProof="0" dirty="0"/>
          </a:p>
          <a:p>
            <a:pPr marL="0" indent="0" algn="ctr">
              <a:buNone/>
            </a:pPr>
            <a:r>
              <a:rPr lang="cs-CZ" sz="12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ČR + SR</a:t>
            </a:r>
            <a:endParaRPr lang="cs-CZ" sz="2800" noProof="0" dirty="0"/>
          </a:p>
        </p:txBody>
      </p:sp>
      <p:sp>
        <p:nvSpPr>
          <p:cNvPr id="9" name="Text 7"/>
          <p:cNvSpPr/>
          <p:nvPr/>
        </p:nvSpPr>
        <p:spPr>
          <a:xfrm>
            <a:off x="9921240" y="1508760"/>
            <a:ext cx="14173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cs-CZ" sz="2800" b="1" noProof="0" dirty="0">
                <a:solidFill>
                  <a:srgbClr val="C9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
</a:t>
            </a:r>
            <a:r>
              <a:rPr lang="cs-CZ" sz="12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nové žádosti ročně</a:t>
            </a:r>
            <a:endParaRPr lang="cs-CZ" sz="2800" noProof="0" dirty="0"/>
          </a:p>
          <a:p>
            <a:pPr marL="0" indent="0" algn="ctr">
              <a:buNone/>
            </a:pPr>
            <a:r>
              <a:rPr lang="cs-CZ" sz="12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jako motivační cíl</a:t>
            </a:r>
            <a:endParaRPr lang="cs-CZ" sz="2800" noProof="0" dirty="0"/>
          </a:p>
        </p:txBody>
      </p:sp>
      <p:sp>
        <p:nvSpPr>
          <p:cNvPr id="10" name="Text 8"/>
          <p:cNvSpPr/>
          <p:nvPr/>
        </p:nvSpPr>
        <p:spPr>
          <a:xfrm>
            <a:off x="960120" y="3566160"/>
            <a:ext cx="493776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 fontScale="92500"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SMART logika v praxi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Konkrétní: koho oslovíme.</a:t>
            </a:r>
            <a:endParaRPr lang="cs-CZ" sz="1600" noProof="0" dirty="0"/>
          </a:p>
          <a:p>
            <a:pPr marL="0" indent="0">
              <a:buNone/>
            </a:pP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Měřitelné: znalost log, zásah, účast, výstupy.</a:t>
            </a:r>
            <a:endParaRPr lang="cs-CZ" sz="1600" noProof="0" dirty="0"/>
          </a:p>
          <a:p>
            <a:pPr marL="0" indent="0">
              <a:buNone/>
            </a:pP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Dosažitelné: opora v předchozích kampaních a datech.</a:t>
            </a:r>
            <a:endParaRPr lang="cs-CZ" sz="1600" noProof="0" dirty="0"/>
          </a:p>
          <a:p>
            <a:pPr marL="0" indent="0">
              <a:buNone/>
            </a:pP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Relevantní: vztah k politice kvality EU.</a:t>
            </a:r>
            <a:endParaRPr lang="cs-CZ" sz="1600" noProof="0" dirty="0"/>
          </a:p>
          <a:p>
            <a:pPr marL="0" indent="0">
              <a:buNone/>
            </a:pP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Časově vymezené: 36 měsíců.</a:t>
            </a:r>
            <a:endParaRPr lang="cs-CZ" sz="1600" noProof="0" dirty="0"/>
          </a:p>
        </p:txBody>
      </p:sp>
      <p:sp>
        <p:nvSpPr>
          <p:cNvPr id="11" name="Text 9"/>
          <p:cNvSpPr/>
          <p:nvPr/>
        </p:nvSpPr>
        <p:spPr>
          <a:xfrm>
            <a:off x="6309360" y="3703320"/>
            <a:ext cx="48006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00339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Doporučení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Cíl nemá být jen „realizovat kampaň“. Cílem má být doložitelná změna znalosti, postoje, chování nebo motivace relevantní cílové skupiny.</a:t>
            </a:r>
            <a:endParaRPr lang="cs-CZ" sz="1600" noProof="0" dirty="0"/>
          </a:p>
        </p:txBody>
      </p:sp>
      <p:sp>
        <p:nvSpPr>
          <p:cNvPr id="13" name="Text 11"/>
          <p:cNvSpPr/>
          <p:nvPr/>
        </p:nvSpPr>
        <p:spPr>
          <a:xfrm>
            <a:off x="11292840" y="655624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sz="8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cs-CZ" sz="850" noProof="0" dirty="0"/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33750F9D-64BF-FBAA-4C8D-3B5EB8FB746F}"/>
              </a:ext>
            </a:extLst>
          </p:cNvPr>
          <p:cNvSpPr/>
          <p:nvPr/>
        </p:nvSpPr>
        <p:spPr>
          <a:xfrm>
            <a:off x="502920" y="6583680"/>
            <a:ext cx="7132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7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Prezentace | PK ČR</a:t>
            </a:r>
            <a:endParaRPr lang="cs-CZ" sz="750" noProof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510528"/>
          </a:xfrm>
          <a:prstGeom prst="rect">
            <a:avLst/>
          </a:prstGeom>
          <a:solidFill>
            <a:srgbClr val="1F5A3D"/>
          </a:solidFill>
          <a:ln w="12700">
            <a:solidFill>
              <a:srgbClr val="1F5A3D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3" name="Shape 1"/>
          <p:cNvSpPr/>
          <p:nvPr/>
        </p:nvSpPr>
        <p:spPr>
          <a:xfrm>
            <a:off x="201168" y="6510528"/>
            <a:ext cx="11990527" cy="347472"/>
          </a:xfrm>
          <a:prstGeom prst="rect">
            <a:avLst/>
          </a:prstGeom>
          <a:solidFill>
            <a:srgbClr val="E8EFEA"/>
          </a:solidFill>
          <a:ln w="12700">
            <a:solidFill>
              <a:srgbClr val="E8EFEA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4" name="Text 2"/>
          <p:cNvSpPr/>
          <p:nvPr/>
        </p:nvSpPr>
        <p:spPr>
          <a:xfrm>
            <a:off x="594360" y="4114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2900" b="1" noProof="0" dirty="0">
                <a:solidFill>
                  <a:srgbClr val="1B2A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Krok 5: aktivity musí vycházet z cílů</a:t>
            </a:r>
            <a:endParaRPr lang="cs-CZ" sz="2900" noProof="0" dirty="0"/>
          </a:p>
        </p:txBody>
      </p:sp>
      <p:sp>
        <p:nvSpPr>
          <p:cNvPr id="5" name="Text 3"/>
          <p:cNvSpPr/>
          <p:nvPr/>
        </p:nvSpPr>
        <p:spPr>
          <a:xfrm>
            <a:off x="621792" y="896112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3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Komunikační mix není katalog možností, ale odpověď na cílové skupiny a měřitelné cíle.</a:t>
            </a:r>
            <a:endParaRPr lang="cs-CZ" sz="1350" noProof="0" dirty="0"/>
          </a:p>
        </p:txBody>
      </p:sp>
      <p:sp>
        <p:nvSpPr>
          <p:cNvPr id="6" name="Text 4"/>
          <p:cNvSpPr/>
          <p:nvPr/>
        </p:nvSpPr>
        <p:spPr>
          <a:xfrm>
            <a:off x="685800" y="1417320"/>
            <a:ext cx="384048" cy="384048"/>
          </a:xfrm>
          <a:prstGeom prst="ellipse">
            <a:avLst/>
          </a:prstGeom>
          <a:solidFill>
            <a:srgbClr val="1F5A3D"/>
          </a:solidFill>
          <a:ln>
            <a:solidFill>
              <a:srgbClr val="1F5A3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300" b="1" noProof="0" dirty="0">
                <a:solidFill>
                  <a:srgbClr val="FFFFFF"/>
                </a:solidFill>
              </a:rPr>
              <a:t>1</a:t>
            </a:r>
            <a:endParaRPr lang="cs-CZ" sz="1300" noProof="0" dirty="0"/>
          </a:p>
        </p:txBody>
      </p:sp>
      <p:sp>
        <p:nvSpPr>
          <p:cNvPr id="7" name="Text 5"/>
          <p:cNvSpPr/>
          <p:nvPr/>
        </p:nvSpPr>
        <p:spPr>
          <a:xfrm>
            <a:off x="1161288" y="1399032"/>
            <a:ext cx="3136392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Média
</a:t>
            </a:r>
            <a:r>
              <a:rPr lang="cs-CZ" sz="14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TV, tisk, online, billboardy: rychlý zásah a opakování sdělení.</a:t>
            </a:r>
            <a:endParaRPr lang="cs-CZ" sz="1450" noProof="0" dirty="0"/>
          </a:p>
        </p:txBody>
      </p:sp>
      <p:sp>
        <p:nvSpPr>
          <p:cNvPr id="8" name="Text 6"/>
          <p:cNvSpPr/>
          <p:nvPr/>
        </p:nvSpPr>
        <p:spPr>
          <a:xfrm>
            <a:off x="685800" y="2606040"/>
            <a:ext cx="384048" cy="384048"/>
          </a:xfrm>
          <a:prstGeom prst="ellipse">
            <a:avLst/>
          </a:prstGeom>
          <a:solidFill>
            <a:srgbClr val="1F5A3D"/>
          </a:solidFill>
          <a:ln>
            <a:solidFill>
              <a:srgbClr val="1F5A3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300" b="1" noProof="0" dirty="0">
                <a:solidFill>
                  <a:srgbClr val="FFFFFF"/>
                </a:solidFill>
              </a:rPr>
              <a:t>2</a:t>
            </a:r>
            <a:endParaRPr lang="cs-CZ" sz="1300" noProof="0" dirty="0"/>
          </a:p>
        </p:txBody>
      </p:sp>
      <p:sp>
        <p:nvSpPr>
          <p:cNvPr id="9" name="Text 7"/>
          <p:cNvSpPr/>
          <p:nvPr/>
        </p:nvSpPr>
        <p:spPr>
          <a:xfrm>
            <a:off x="1161288" y="2587752"/>
            <a:ext cx="3136392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Digitál
</a:t>
            </a:r>
            <a:r>
              <a:rPr lang="cs-CZ" sz="14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Web, sociální sítě, videorecepty, webináře: vysvětlení tématu a průběžný obsah.</a:t>
            </a:r>
            <a:endParaRPr lang="cs-CZ" sz="1450" noProof="0" dirty="0"/>
          </a:p>
        </p:txBody>
      </p:sp>
      <p:sp>
        <p:nvSpPr>
          <p:cNvPr id="10" name="Text 8"/>
          <p:cNvSpPr/>
          <p:nvPr/>
        </p:nvSpPr>
        <p:spPr>
          <a:xfrm>
            <a:off x="4526280" y="1417320"/>
            <a:ext cx="384048" cy="384048"/>
          </a:xfrm>
          <a:prstGeom prst="ellipse">
            <a:avLst/>
          </a:prstGeom>
          <a:solidFill>
            <a:srgbClr val="1F5A3D"/>
          </a:solidFill>
          <a:ln>
            <a:solidFill>
              <a:srgbClr val="1F5A3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300" b="1" noProof="0" dirty="0">
                <a:solidFill>
                  <a:srgbClr val="FFFFFF"/>
                </a:solidFill>
              </a:rPr>
              <a:t>3</a:t>
            </a:r>
            <a:endParaRPr lang="cs-CZ" sz="1300" noProof="0" dirty="0"/>
          </a:p>
        </p:txBody>
      </p:sp>
      <p:sp>
        <p:nvSpPr>
          <p:cNvPr id="11" name="Text 9"/>
          <p:cNvSpPr/>
          <p:nvPr/>
        </p:nvSpPr>
        <p:spPr>
          <a:xfrm>
            <a:off x="5001768" y="1399032"/>
            <a:ext cx="3136392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Přímá komunikace
</a:t>
            </a:r>
            <a:r>
              <a:rPr lang="cs-CZ" sz="14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Roadshow, veletrhy, degustace: osobní zkušenost, ochutnání a kontakt se značkami.</a:t>
            </a:r>
            <a:endParaRPr lang="cs-CZ" sz="1450" noProof="0" dirty="0"/>
          </a:p>
        </p:txBody>
      </p:sp>
      <p:sp>
        <p:nvSpPr>
          <p:cNvPr id="12" name="Text 10"/>
          <p:cNvSpPr/>
          <p:nvPr/>
        </p:nvSpPr>
        <p:spPr>
          <a:xfrm>
            <a:off x="4526280" y="2606040"/>
            <a:ext cx="384048" cy="384048"/>
          </a:xfrm>
          <a:prstGeom prst="ellipse">
            <a:avLst/>
          </a:prstGeom>
          <a:solidFill>
            <a:srgbClr val="1F5A3D"/>
          </a:solidFill>
          <a:ln>
            <a:solidFill>
              <a:srgbClr val="1F5A3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300" b="1" noProof="0" dirty="0">
                <a:solidFill>
                  <a:srgbClr val="FFFFFF"/>
                </a:solidFill>
              </a:rPr>
              <a:t>4</a:t>
            </a:r>
            <a:endParaRPr lang="cs-CZ" sz="1300" noProof="0" dirty="0"/>
          </a:p>
        </p:txBody>
      </p:sp>
      <p:sp>
        <p:nvSpPr>
          <p:cNvPr id="13" name="Text 11"/>
          <p:cNvSpPr/>
          <p:nvPr/>
        </p:nvSpPr>
        <p:spPr>
          <a:xfrm>
            <a:off x="5001768" y="2587752"/>
            <a:ext cx="3136392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B2B a vzdělávání
</a:t>
            </a:r>
            <a:r>
              <a:rPr lang="cs-CZ" sz="14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Semináře, workshopy, školy, gastronomie: zapojení odborné veřejnosti.</a:t>
            </a:r>
            <a:endParaRPr lang="cs-CZ" sz="1450" noProof="0" dirty="0"/>
          </a:p>
        </p:txBody>
      </p:sp>
      <p:sp>
        <p:nvSpPr>
          <p:cNvPr id="14" name="Text 12"/>
          <p:cNvSpPr/>
          <p:nvPr/>
        </p:nvSpPr>
        <p:spPr>
          <a:xfrm>
            <a:off x="8366760" y="1417320"/>
            <a:ext cx="384048" cy="384048"/>
          </a:xfrm>
          <a:prstGeom prst="ellipse">
            <a:avLst/>
          </a:prstGeom>
          <a:solidFill>
            <a:srgbClr val="1F5A3D"/>
          </a:solidFill>
          <a:ln>
            <a:solidFill>
              <a:srgbClr val="1F5A3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300" b="1" noProof="0" dirty="0">
                <a:solidFill>
                  <a:srgbClr val="FFFFFF"/>
                </a:solidFill>
              </a:rPr>
              <a:t>5</a:t>
            </a:r>
            <a:endParaRPr lang="cs-CZ" sz="1300" noProof="0" dirty="0"/>
          </a:p>
        </p:txBody>
      </p:sp>
      <p:sp>
        <p:nvSpPr>
          <p:cNvPr id="15" name="Text 13"/>
          <p:cNvSpPr/>
          <p:nvPr/>
        </p:nvSpPr>
        <p:spPr>
          <a:xfrm>
            <a:off x="8842248" y="1399032"/>
            <a:ext cx="2542032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Hodnocení
</a:t>
            </a:r>
            <a:r>
              <a:rPr lang="cs-CZ" sz="14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Výzkum znalosti, post-buy analýzy, návštěvnost, účast, mediální monitoring.</a:t>
            </a:r>
            <a:endParaRPr lang="cs-CZ" sz="1450" noProof="0" dirty="0"/>
          </a:p>
        </p:txBody>
      </p:sp>
      <p:sp>
        <p:nvSpPr>
          <p:cNvPr id="16" name="Text 14"/>
          <p:cNvSpPr/>
          <p:nvPr/>
        </p:nvSpPr>
        <p:spPr>
          <a:xfrm>
            <a:off x="914400" y="4754880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cs-CZ" sz="2100" b="1" noProof="0" dirty="0">
                <a:solidFill>
                  <a:srgbClr val="1F5A3D"/>
                </a:solidFill>
              </a:rPr>
              <a:t>Kombinace aktivit vytváří opakovaný kontakt: spotřebitel vidí logo v médiích, na akci, v obchodě i doma na produktu.</a:t>
            </a:r>
            <a:endParaRPr lang="cs-CZ" sz="2100" noProof="0" dirty="0"/>
          </a:p>
        </p:txBody>
      </p:sp>
      <p:sp>
        <p:nvSpPr>
          <p:cNvPr id="18" name="Text 16"/>
          <p:cNvSpPr/>
          <p:nvPr/>
        </p:nvSpPr>
        <p:spPr>
          <a:xfrm>
            <a:off x="11292840" y="655624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sz="8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cs-CZ" sz="850" noProof="0" dirty="0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50F4AFB0-9FED-4813-14FE-C2822F575CF4}"/>
              </a:ext>
            </a:extLst>
          </p:cNvPr>
          <p:cNvSpPr/>
          <p:nvPr/>
        </p:nvSpPr>
        <p:spPr>
          <a:xfrm>
            <a:off x="502920" y="6583680"/>
            <a:ext cx="7132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7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Prezentace | PK ČR</a:t>
            </a:r>
            <a:endParaRPr lang="cs-CZ" sz="750" noProof="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510528"/>
          </a:xfrm>
          <a:prstGeom prst="rect">
            <a:avLst/>
          </a:prstGeom>
          <a:solidFill>
            <a:srgbClr val="1F5A3D"/>
          </a:solidFill>
          <a:ln w="12700">
            <a:solidFill>
              <a:srgbClr val="1F5A3D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3" name="Shape 1"/>
          <p:cNvSpPr/>
          <p:nvPr/>
        </p:nvSpPr>
        <p:spPr>
          <a:xfrm>
            <a:off x="201168" y="6510528"/>
            <a:ext cx="11990527" cy="347472"/>
          </a:xfrm>
          <a:prstGeom prst="rect">
            <a:avLst/>
          </a:prstGeom>
          <a:solidFill>
            <a:srgbClr val="E8EFEA"/>
          </a:solidFill>
          <a:ln w="12700">
            <a:solidFill>
              <a:srgbClr val="E8EFEA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4" name="Text 2"/>
          <p:cNvSpPr/>
          <p:nvPr/>
        </p:nvSpPr>
        <p:spPr>
          <a:xfrm>
            <a:off x="594360" y="4114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2900" b="1" noProof="0" dirty="0">
                <a:solidFill>
                  <a:srgbClr val="1B2A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Krok 6: co musí žádost přesvědčivě obsahovat</a:t>
            </a:r>
            <a:endParaRPr lang="cs-CZ" sz="2900" noProof="0" dirty="0"/>
          </a:p>
        </p:txBody>
      </p:sp>
      <p:sp>
        <p:nvSpPr>
          <p:cNvPr id="5" name="Text 3"/>
          <p:cNvSpPr/>
          <p:nvPr/>
        </p:nvSpPr>
        <p:spPr>
          <a:xfrm>
            <a:off x="621792" y="896112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3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Žádost musí být projektový dokument, ne marketingová brožura.</a:t>
            </a:r>
            <a:endParaRPr lang="cs-CZ" sz="1350" noProof="0" dirty="0"/>
          </a:p>
        </p:txBody>
      </p:sp>
      <p:sp>
        <p:nvSpPr>
          <p:cNvPr id="6" name="Text 4"/>
          <p:cNvSpPr/>
          <p:nvPr/>
        </p:nvSpPr>
        <p:spPr>
          <a:xfrm>
            <a:off x="914400" y="1508760"/>
            <a:ext cx="2331720" cy="1143000"/>
          </a:xfrm>
          <a:prstGeom prst="roundRect">
            <a:avLst/>
          </a:prstGeom>
          <a:solidFill>
            <a:srgbClr val="1F5A3D"/>
          </a:solidFill>
          <a:ln>
            <a:solidFill>
              <a:srgbClr val="1F5A3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Relevance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problém, trh, EU přidaná hodnota</a:t>
            </a:r>
            <a:endParaRPr lang="cs-CZ" sz="1400" noProof="0" dirty="0"/>
          </a:p>
        </p:txBody>
      </p:sp>
      <p:sp>
        <p:nvSpPr>
          <p:cNvPr id="7" name="Text 5"/>
          <p:cNvSpPr/>
          <p:nvPr/>
        </p:nvSpPr>
        <p:spPr>
          <a:xfrm>
            <a:off x="3291840" y="187909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2200" noProof="0" dirty="0">
                <a:solidFill>
                  <a:srgbClr val="6B7280"/>
                </a:solidFill>
              </a:rPr>
              <a:t>→</a:t>
            </a:r>
            <a:endParaRPr lang="cs-CZ" sz="2200" noProof="0" dirty="0"/>
          </a:p>
        </p:txBody>
      </p:sp>
      <p:sp>
        <p:nvSpPr>
          <p:cNvPr id="8" name="Text 6"/>
          <p:cNvSpPr/>
          <p:nvPr/>
        </p:nvSpPr>
        <p:spPr>
          <a:xfrm>
            <a:off x="3657600" y="1508760"/>
            <a:ext cx="2331720" cy="1143000"/>
          </a:xfrm>
          <a:prstGeom prst="roundRec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Kvalita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strategie, cílové skupiny, tým</a:t>
            </a:r>
            <a:endParaRPr lang="cs-CZ" sz="1400" noProof="0" dirty="0"/>
          </a:p>
        </p:txBody>
      </p:sp>
      <p:sp>
        <p:nvSpPr>
          <p:cNvPr id="9" name="Text 7"/>
          <p:cNvSpPr/>
          <p:nvPr/>
        </p:nvSpPr>
        <p:spPr>
          <a:xfrm>
            <a:off x="6035040" y="187909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2200" noProof="0" dirty="0">
                <a:solidFill>
                  <a:srgbClr val="6B7280"/>
                </a:solidFill>
              </a:rPr>
              <a:t>→</a:t>
            </a:r>
            <a:endParaRPr lang="cs-CZ" sz="2200" noProof="0" dirty="0"/>
          </a:p>
        </p:txBody>
      </p:sp>
      <p:sp>
        <p:nvSpPr>
          <p:cNvPr id="10" name="Text 8"/>
          <p:cNvSpPr/>
          <p:nvPr/>
        </p:nvSpPr>
        <p:spPr>
          <a:xfrm>
            <a:off x="6400800" y="1508760"/>
            <a:ext cx="2331720" cy="1143000"/>
          </a:xfrm>
          <a:prstGeom prst="roundRect">
            <a:avLst/>
          </a:prstGeom>
          <a:solidFill>
            <a:srgbClr val="1E6091"/>
          </a:solidFill>
          <a:ln>
            <a:solidFill>
              <a:srgbClr val="1E609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Dopad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výstupy, výsledky, udržitelnost</a:t>
            </a:r>
            <a:endParaRPr lang="cs-CZ" sz="1400" noProof="0" dirty="0"/>
          </a:p>
        </p:txBody>
      </p:sp>
      <p:sp>
        <p:nvSpPr>
          <p:cNvPr id="11" name="Text 9"/>
          <p:cNvSpPr/>
          <p:nvPr/>
        </p:nvSpPr>
        <p:spPr>
          <a:xfrm>
            <a:off x="8778240" y="187909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2200" noProof="0" dirty="0">
                <a:solidFill>
                  <a:srgbClr val="6B7280"/>
                </a:solidFill>
              </a:rPr>
              <a:t>→</a:t>
            </a:r>
            <a:endParaRPr lang="cs-CZ" sz="2200" noProof="0" dirty="0"/>
          </a:p>
        </p:txBody>
      </p:sp>
      <p:sp>
        <p:nvSpPr>
          <p:cNvPr id="12" name="Text 10"/>
          <p:cNvSpPr/>
          <p:nvPr/>
        </p:nvSpPr>
        <p:spPr>
          <a:xfrm>
            <a:off x="9144000" y="1508760"/>
            <a:ext cx="2331720" cy="1143000"/>
          </a:xfrm>
          <a:prstGeom prst="roundRect">
            <a:avLst/>
          </a:prstGeom>
          <a:solidFill>
            <a:srgbClr val="E3992E"/>
          </a:solidFill>
          <a:ln>
            <a:solidFill>
              <a:srgbClr val="E3992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Rozpočet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způsobilost, efektivnost, financování</a:t>
            </a:r>
            <a:endParaRPr lang="cs-CZ" sz="1400" noProof="0" dirty="0"/>
          </a:p>
        </p:txBody>
      </p:sp>
      <p:sp>
        <p:nvSpPr>
          <p:cNvPr id="13" name="Text 11"/>
          <p:cNvSpPr/>
          <p:nvPr/>
        </p:nvSpPr>
        <p:spPr>
          <a:xfrm>
            <a:off x="1097280" y="3429000"/>
            <a:ext cx="1001268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55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 se u nás osvědčilo
</a:t>
            </a:r>
            <a:r>
              <a:rPr lang="cs-CZ" sz="15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opřít projekt o průzkumy a znalost trhu;</a:t>
            </a:r>
            <a:endParaRPr lang="cs-CZ" sz="1550" noProof="0" dirty="0"/>
          </a:p>
          <a:p>
            <a:pPr marL="0" indent="0">
              <a:buNone/>
            </a:pPr>
            <a:r>
              <a:rPr lang="cs-CZ" sz="15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vysvětlit, proč nejde o propagaci konkrétních firem;</a:t>
            </a:r>
            <a:endParaRPr lang="cs-CZ" sz="1550" noProof="0" dirty="0"/>
          </a:p>
          <a:p>
            <a:pPr marL="0" indent="0">
              <a:buNone/>
            </a:pPr>
            <a:r>
              <a:rPr lang="cs-CZ" sz="15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propojit každý nástroj s cílovou skupinou;</a:t>
            </a:r>
            <a:endParaRPr lang="cs-CZ" sz="1550" noProof="0" dirty="0"/>
          </a:p>
          <a:p>
            <a:pPr marL="0" indent="0">
              <a:buNone/>
            </a:pPr>
            <a:r>
              <a:rPr lang="cs-CZ" sz="15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nastavit dopředu měření, audit a kontrolu;</a:t>
            </a:r>
            <a:endParaRPr lang="cs-CZ" sz="1550" noProof="0" dirty="0"/>
          </a:p>
          <a:p>
            <a:pPr marL="0" indent="0">
              <a:buNone/>
            </a:pPr>
            <a:r>
              <a:rPr lang="cs-CZ" sz="15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mít realistický model řízení, financování a veřejných zakázek.</a:t>
            </a:r>
            <a:endParaRPr lang="cs-CZ" sz="1550" noProof="0" dirty="0"/>
          </a:p>
        </p:txBody>
      </p:sp>
      <p:sp>
        <p:nvSpPr>
          <p:cNvPr id="15" name="Text 13"/>
          <p:cNvSpPr/>
          <p:nvPr/>
        </p:nvSpPr>
        <p:spPr>
          <a:xfrm>
            <a:off x="11292840" y="655624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sz="8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cs-CZ" sz="850" noProof="0" dirty="0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FB6A7EC7-48A0-289D-150F-87613D966C35}"/>
              </a:ext>
            </a:extLst>
          </p:cNvPr>
          <p:cNvSpPr/>
          <p:nvPr/>
        </p:nvSpPr>
        <p:spPr>
          <a:xfrm>
            <a:off x="502920" y="6583680"/>
            <a:ext cx="7132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7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Prezentace | PK ČR</a:t>
            </a:r>
            <a:endParaRPr lang="cs-CZ" sz="750" noProof="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510528"/>
          </a:xfrm>
          <a:prstGeom prst="rect">
            <a:avLst/>
          </a:prstGeom>
          <a:solidFill>
            <a:srgbClr val="1F5A3D"/>
          </a:solidFill>
          <a:ln w="12700">
            <a:solidFill>
              <a:srgbClr val="1F5A3D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3" name="Shape 1"/>
          <p:cNvSpPr/>
          <p:nvPr/>
        </p:nvSpPr>
        <p:spPr>
          <a:xfrm>
            <a:off x="201168" y="6510528"/>
            <a:ext cx="11990527" cy="347472"/>
          </a:xfrm>
          <a:prstGeom prst="rect">
            <a:avLst/>
          </a:prstGeom>
          <a:solidFill>
            <a:srgbClr val="E8EFEA"/>
          </a:solidFill>
          <a:ln w="12700">
            <a:solidFill>
              <a:srgbClr val="E8EFEA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4" name="Text 2"/>
          <p:cNvSpPr/>
          <p:nvPr/>
        </p:nvSpPr>
        <p:spPr>
          <a:xfrm>
            <a:off x="594360" y="4114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2900" b="1" noProof="0" dirty="0">
                <a:solidFill>
                  <a:srgbClr val="1B2A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Krok 7: výběrem projektu začíná grantová realita</a:t>
            </a:r>
            <a:endParaRPr lang="cs-CZ" sz="2900" noProof="0" dirty="0"/>
          </a:p>
        </p:txBody>
      </p:sp>
      <p:sp>
        <p:nvSpPr>
          <p:cNvPr id="5" name="Text 3"/>
          <p:cNvSpPr/>
          <p:nvPr/>
        </p:nvSpPr>
        <p:spPr>
          <a:xfrm>
            <a:off x="621792" y="896112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3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 schválení přichází smluvní režim, který určuje, co je způsobilé, jak se reportuje a kdo co kontroluje.</a:t>
            </a:r>
            <a:endParaRPr lang="cs-CZ" sz="1350" noProof="0" dirty="0"/>
          </a:p>
        </p:txBody>
      </p:sp>
      <p:sp>
        <p:nvSpPr>
          <p:cNvPr id="6" name="Text 4"/>
          <p:cNvSpPr/>
          <p:nvPr/>
        </p:nvSpPr>
        <p:spPr>
          <a:xfrm>
            <a:off x="777240" y="1417320"/>
            <a:ext cx="498348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00339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Grantová dohoda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Určuje dobu trvání, rozpočet, míru financování, způsobilé a nezpůsobilé náklady, odpovědnost příjemce, reporting, kontroly a důsledky porušení povinností.</a:t>
            </a:r>
            <a:endParaRPr lang="cs-CZ" sz="1600" noProof="0" dirty="0"/>
          </a:p>
        </p:txBody>
      </p:sp>
      <p:sp>
        <p:nvSpPr>
          <p:cNvPr id="7" name="Text 5"/>
          <p:cNvSpPr/>
          <p:nvPr/>
        </p:nvSpPr>
        <p:spPr>
          <a:xfrm>
            <a:off x="6263640" y="1417320"/>
            <a:ext cx="498348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E399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Cash-flow a financování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 projektu je nutné řešit předfinancování, kofinancování, kurzové riziko a časový posun mezi realizací výdajů, kontrolou a proplacením podpory.</a:t>
            </a:r>
            <a:endParaRPr lang="cs-CZ" sz="1600" noProof="0" dirty="0"/>
          </a:p>
        </p:txBody>
      </p:sp>
      <p:sp>
        <p:nvSpPr>
          <p:cNvPr id="8" name="Text 6"/>
          <p:cNvSpPr/>
          <p:nvPr/>
        </p:nvSpPr>
        <p:spPr>
          <a:xfrm>
            <a:off x="777240" y="3657600"/>
            <a:ext cx="49834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Administrativní závazek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Příjemce odpovídá za řádné provedení akce, subdodavatele, veřejné zakázky, doklady, publicitu, archivaci, audit i výsledky.</a:t>
            </a:r>
            <a:endParaRPr lang="cs-CZ" sz="1600" noProof="0" dirty="0"/>
          </a:p>
        </p:txBody>
      </p:sp>
      <p:sp>
        <p:nvSpPr>
          <p:cNvPr id="9" name="Text 7"/>
          <p:cNvSpPr/>
          <p:nvPr/>
        </p:nvSpPr>
        <p:spPr>
          <a:xfrm>
            <a:off x="6263640" y="3657600"/>
            <a:ext cx="49834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C9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Poučení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Projektový tým musí být připraven dříve, než začne kampaň. Jinak administrace začne řídit projekt místo toho, aby projekt řídil administraci.</a:t>
            </a:r>
            <a:endParaRPr lang="cs-CZ" sz="1600" noProof="0" dirty="0"/>
          </a:p>
        </p:txBody>
      </p:sp>
      <p:sp>
        <p:nvSpPr>
          <p:cNvPr id="11" name="Text 9"/>
          <p:cNvSpPr/>
          <p:nvPr/>
        </p:nvSpPr>
        <p:spPr>
          <a:xfrm>
            <a:off x="11292840" y="655624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sz="8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cs-CZ" sz="850" noProof="0" dirty="0"/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40339F97-6CFF-FC9C-330D-E6A2AD6B4F3A}"/>
              </a:ext>
            </a:extLst>
          </p:cNvPr>
          <p:cNvSpPr/>
          <p:nvPr/>
        </p:nvSpPr>
        <p:spPr>
          <a:xfrm>
            <a:off x="502920" y="6583680"/>
            <a:ext cx="7132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7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Prezentace | PK ČR</a:t>
            </a:r>
            <a:endParaRPr lang="cs-CZ" sz="750" noProof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510528"/>
          </a:xfrm>
          <a:prstGeom prst="rect">
            <a:avLst/>
          </a:prstGeom>
          <a:solidFill>
            <a:srgbClr val="1F5A3D"/>
          </a:solidFill>
          <a:ln w="12700">
            <a:solidFill>
              <a:srgbClr val="1F5A3D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3" name="Shape 1"/>
          <p:cNvSpPr/>
          <p:nvPr/>
        </p:nvSpPr>
        <p:spPr>
          <a:xfrm>
            <a:off x="201168" y="6510528"/>
            <a:ext cx="11990527" cy="347472"/>
          </a:xfrm>
          <a:prstGeom prst="rect">
            <a:avLst/>
          </a:prstGeom>
          <a:solidFill>
            <a:srgbClr val="E8EFEA"/>
          </a:solidFill>
          <a:ln w="12700">
            <a:solidFill>
              <a:srgbClr val="E8EFEA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4" name="Text 2"/>
          <p:cNvSpPr/>
          <p:nvPr/>
        </p:nvSpPr>
        <p:spPr>
          <a:xfrm>
            <a:off x="594360" y="4114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2900" b="1" noProof="0" dirty="0">
                <a:solidFill>
                  <a:srgbClr val="1B2A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Realizační model našeho projektu</a:t>
            </a:r>
            <a:endParaRPr lang="cs-CZ" sz="2900" noProof="0" dirty="0"/>
          </a:p>
        </p:txBody>
      </p:sp>
      <p:sp>
        <p:nvSpPr>
          <p:cNvPr id="5" name="Text 3"/>
          <p:cNvSpPr/>
          <p:nvPr/>
        </p:nvSpPr>
        <p:spPr>
          <a:xfrm>
            <a:off x="621792" y="896112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3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 musí být jasné: příjemce řídí a odpovídá, agentura realizuje, SZIF dohlíží a kontroluje.</a:t>
            </a:r>
            <a:endParaRPr lang="cs-CZ" sz="1350" noProof="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1828800" cy="1143000"/>
          </a:xfrm>
          <a:prstGeom prst="roundRec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EK / pravidla EU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politika propagace a rámec podpory</a:t>
            </a:r>
            <a:endParaRPr lang="cs-CZ" sz="1400" noProof="0" dirty="0"/>
          </a:p>
        </p:txBody>
      </p:sp>
      <p:sp>
        <p:nvSpPr>
          <p:cNvPr id="7" name="Text 5"/>
          <p:cNvSpPr/>
          <p:nvPr/>
        </p:nvSpPr>
        <p:spPr>
          <a:xfrm>
            <a:off x="2606040" y="2016252"/>
            <a:ext cx="164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2200" noProof="0" dirty="0">
                <a:solidFill>
                  <a:srgbClr val="6B7280"/>
                </a:solidFill>
              </a:rPr>
              <a:t>→</a:t>
            </a:r>
            <a:endParaRPr lang="cs-CZ" sz="2200" noProof="0" dirty="0"/>
          </a:p>
        </p:txBody>
      </p:sp>
      <p:sp>
        <p:nvSpPr>
          <p:cNvPr id="8" name="Text 6"/>
          <p:cNvSpPr/>
          <p:nvPr/>
        </p:nvSpPr>
        <p:spPr>
          <a:xfrm>
            <a:off x="2816352" y="1645920"/>
            <a:ext cx="1828800" cy="1143000"/>
          </a:xfrm>
          <a:prstGeom prst="roundRect">
            <a:avLst/>
          </a:prstGeom>
          <a:solidFill>
            <a:srgbClr val="2E7D56"/>
          </a:solidFill>
          <a:ln>
            <a:solidFill>
              <a:srgbClr val="2E7D5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SZIF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grantová dohoda, dohled, kontrola</a:t>
            </a:r>
            <a:endParaRPr lang="cs-CZ" sz="1400" noProof="0" dirty="0"/>
          </a:p>
        </p:txBody>
      </p:sp>
      <p:sp>
        <p:nvSpPr>
          <p:cNvPr id="9" name="Text 7"/>
          <p:cNvSpPr/>
          <p:nvPr/>
        </p:nvSpPr>
        <p:spPr>
          <a:xfrm>
            <a:off x="4690872" y="2016252"/>
            <a:ext cx="164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2200" noProof="0" dirty="0">
                <a:solidFill>
                  <a:srgbClr val="6B7280"/>
                </a:solidFill>
              </a:rPr>
              <a:t>→</a:t>
            </a:r>
            <a:endParaRPr lang="cs-CZ" sz="2200" noProof="0" dirty="0"/>
          </a:p>
        </p:txBody>
      </p:sp>
      <p:sp>
        <p:nvSpPr>
          <p:cNvPr id="10" name="Text 8"/>
          <p:cNvSpPr/>
          <p:nvPr/>
        </p:nvSpPr>
        <p:spPr>
          <a:xfrm>
            <a:off x="4901184" y="1645920"/>
            <a:ext cx="1828800" cy="1143000"/>
          </a:xfrm>
          <a:prstGeom prst="roundRect">
            <a:avLst/>
          </a:prstGeom>
          <a:solidFill>
            <a:srgbClr val="1F5A3D"/>
          </a:solidFill>
          <a:ln>
            <a:solidFill>
              <a:srgbClr val="1F5A3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PK ČR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příjemce, řízení, financování, odpovědnost</a:t>
            </a:r>
            <a:endParaRPr lang="cs-CZ" sz="1400" noProof="0" dirty="0"/>
          </a:p>
        </p:txBody>
      </p:sp>
      <p:sp>
        <p:nvSpPr>
          <p:cNvPr id="11" name="Text 9"/>
          <p:cNvSpPr/>
          <p:nvPr/>
        </p:nvSpPr>
        <p:spPr>
          <a:xfrm>
            <a:off x="6775704" y="2016252"/>
            <a:ext cx="164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2200" noProof="0" dirty="0">
                <a:solidFill>
                  <a:srgbClr val="6B7280"/>
                </a:solidFill>
              </a:rPr>
              <a:t>→</a:t>
            </a:r>
            <a:endParaRPr lang="cs-CZ" sz="2200" noProof="0" dirty="0"/>
          </a:p>
        </p:txBody>
      </p:sp>
      <p:sp>
        <p:nvSpPr>
          <p:cNvPr id="12" name="Text 10"/>
          <p:cNvSpPr/>
          <p:nvPr/>
        </p:nvSpPr>
        <p:spPr>
          <a:xfrm>
            <a:off x="6986016" y="1645920"/>
            <a:ext cx="1828800" cy="1143000"/>
          </a:xfrm>
          <a:prstGeom prst="roundRect">
            <a:avLst/>
          </a:prstGeom>
          <a:solidFill>
            <a:srgbClr val="E3992E"/>
          </a:solidFill>
          <a:ln>
            <a:solidFill>
              <a:srgbClr val="E3992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Agentura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realizace aktivit, výstupy, podklady</a:t>
            </a:r>
            <a:endParaRPr lang="cs-CZ" sz="1400" noProof="0" dirty="0"/>
          </a:p>
        </p:txBody>
      </p:sp>
      <p:sp>
        <p:nvSpPr>
          <p:cNvPr id="13" name="Text 11"/>
          <p:cNvSpPr/>
          <p:nvPr/>
        </p:nvSpPr>
        <p:spPr>
          <a:xfrm>
            <a:off x="8860536" y="2016252"/>
            <a:ext cx="164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2200" noProof="0" dirty="0">
                <a:solidFill>
                  <a:srgbClr val="6B7280"/>
                </a:solidFill>
              </a:rPr>
              <a:t>→</a:t>
            </a:r>
            <a:endParaRPr lang="cs-CZ" sz="2200" noProof="0" dirty="0"/>
          </a:p>
        </p:txBody>
      </p:sp>
      <p:sp>
        <p:nvSpPr>
          <p:cNvPr id="14" name="Text 12"/>
          <p:cNvSpPr/>
          <p:nvPr/>
        </p:nvSpPr>
        <p:spPr>
          <a:xfrm>
            <a:off x="9070848" y="1645920"/>
            <a:ext cx="1828800" cy="1143000"/>
          </a:xfrm>
          <a:prstGeom prst="roundRect">
            <a:avLst/>
          </a:prstGeom>
          <a:solidFill>
            <a:srgbClr val="1E6091"/>
          </a:solidFill>
          <a:ln>
            <a:solidFill>
              <a:srgbClr val="1E609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Cílové skupiny
</a:t>
            </a:r>
            <a:r>
              <a:rPr lang="cs-CZ" sz="1400" noProof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spotřebitelé, výrobci, obchod, média</a:t>
            </a:r>
            <a:endParaRPr lang="cs-CZ" sz="1400" noProof="0" dirty="0"/>
          </a:p>
        </p:txBody>
      </p:sp>
      <p:sp>
        <p:nvSpPr>
          <p:cNvPr id="15" name="Text 13"/>
          <p:cNvSpPr/>
          <p:nvPr/>
        </p:nvSpPr>
        <p:spPr>
          <a:xfrm>
            <a:off x="1051560" y="4069080"/>
            <a:ext cx="489204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 lnSpcReduction="10000"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Průběžné řízení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Čtvrtletní plánování, kontrola plnění, vyhodnocení aktivit, řešení odchylek, schvalování materiálů, veřejné zakázky a dokládání nákladů.</a:t>
            </a:r>
            <a:endParaRPr lang="cs-CZ" sz="1600" noProof="0" dirty="0"/>
          </a:p>
        </p:txBody>
      </p:sp>
      <p:sp>
        <p:nvSpPr>
          <p:cNvPr id="16" name="Text 14"/>
          <p:cNvSpPr/>
          <p:nvPr/>
        </p:nvSpPr>
        <p:spPr>
          <a:xfrm>
            <a:off x="6309360" y="4069080"/>
            <a:ext cx="480060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00339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Doporučení pro žadatele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 velkého propagačního projektu nestačí vybrat dobrou agenturu. Příjemce musí mít vlastní schopnost kontrolovat kvalitu, termíny, doklady i rozpočet.</a:t>
            </a:r>
            <a:endParaRPr lang="cs-CZ" sz="1600" noProof="0" dirty="0"/>
          </a:p>
        </p:txBody>
      </p:sp>
      <p:sp>
        <p:nvSpPr>
          <p:cNvPr id="17" name="Text 15"/>
          <p:cNvSpPr/>
          <p:nvPr/>
        </p:nvSpPr>
        <p:spPr>
          <a:xfrm>
            <a:off x="502920" y="6583680"/>
            <a:ext cx="7132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7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Prezentace | PK ČR</a:t>
            </a:r>
            <a:endParaRPr lang="cs-CZ" sz="750" noProof="0" dirty="0"/>
          </a:p>
        </p:txBody>
      </p:sp>
      <p:sp>
        <p:nvSpPr>
          <p:cNvPr id="18" name="Text 16"/>
          <p:cNvSpPr/>
          <p:nvPr/>
        </p:nvSpPr>
        <p:spPr>
          <a:xfrm>
            <a:off x="11292840" y="655624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sz="8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cs-CZ" sz="850" noProof="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510528"/>
          </a:xfrm>
          <a:prstGeom prst="rect">
            <a:avLst/>
          </a:prstGeom>
          <a:solidFill>
            <a:srgbClr val="1F5A3D"/>
          </a:solidFill>
          <a:ln w="12700">
            <a:solidFill>
              <a:srgbClr val="1F5A3D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3" name="Shape 1"/>
          <p:cNvSpPr/>
          <p:nvPr/>
        </p:nvSpPr>
        <p:spPr>
          <a:xfrm>
            <a:off x="201168" y="6510528"/>
            <a:ext cx="11990527" cy="347472"/>
          </a:xfrm>
          <a:prstGeom prst="rect">
            <a:avLst/>
          </a:prstGeom>
          <a:solidFill>
            <a:srgbClr val="E8EFEA"/>
          </a:solidFill>
          <a:ln w="12700">
            <a:solidFill>
              <a:srgbClr val="E8EFEA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4" name="Text 2"/>
          <p:cNvSpPr/>
          <p:nvPr/>
        </p:nvSpPr>
        <p:spPr>
          <a:xfrm>
            <a:off x="594360" y="4114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2900" b="1" noProof="0" dirty="0">
                <a:solidFill>
                  <a:srgbClr val="1B2A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Administrativní náročnost: co se nemá podcenit</a:t>
            </a:r>
            <a:endParaRPr lang="cs-CZ" sz="2900" noProof="0" dirty="0"/>
          </a:p>
        </p:txBody>
      </p:sp>
      <p:sp>
        <p:nvSpPr>
          <p:cNvPr id="5" name="Text 3"/>
          <p:cNvSpPr/>
          <p:nvPr/>
        </p:nvSpPr>
        <p:spPr>
          <a:xfrm>
            <a:off x="621792" y="896112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3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Zkušenost z grantové dohody: administrace je samostatná pracovní linka projektu.</a:t>
            </a:r>
            <a:endParaRPr lang="cs-CZ" sz="1350" noProof="0" dirty="0"/>
          </a:p>
        </p:txBody>
      </p:sp>
      <p:sp>
        <p:nvSpPr>
          <p:cNvPr id="6" name="Text 4"/>
          <p:cNvSpPr/>
          <p:nvPr/>
        </p:nvSpPr>
        <p:spPr>
          <a:xfrm>
            <a:off x="731520" y="1298448"/>
            <a:ext cx="384048" cy="384048"/>
          </a:xfrm>
          <a:prstGeom prst="ellipse">
            <a:avLst/>
          </a:prstGeom>
          <a:solidFill>
            <a:srgbClr val="1F5A3D"/>
          </a:solidFill>
          <a:ln>
            <a:solidFill>
              <a:srgbClr val="1F5A3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300" b="1" noProof="0" dirty="0">
                <a:solidFill>
                  <a:srgbClr val="FFFFFF"/>
                </a:solidFill>
              </a:rPr>
              <a:t>1</a:t>
            </a:r>
            <a:endParaRPr lang="cs-CZ" sz="1300" noProof="0" dirty="0"/>
          </a:p>
        </p:txBody>
      </p:sp>
      <p:sp>
        <p:nvSpPr>
          <p:cNvPr id="7" name="Text 5"/>
          <p:cNvSpPr/>
          <p:nvPr/>
        </p:nvSpPr>
        <p:spPr>
          <a:xfrm>
            <a:off x="1207008" y="1280160"/>
            <a:ext cx="4599432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Čtvrtletní plán
</a:t>
            </a:r>
            <a:r>
              <a:rPr lang="cs-CZ" sz="14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Před začátkem čtvrtletí je nutné připravit plán akcí, opatření a rozpočtu.</a:t>
            </a:r>
            <a:endParaRPr lang="cs-CZ" sz="1450" noProof="0" dirty="0"/>
          </a:p>
        </p:txBody>
      </p:sp>
      <p:sp>
        <p:nvSpPr>
          <p:cNvPr id="8" name="Text 6"/>
          <p:cNvSpPr/>
          <p:nvPr/>
        </p:nvSpPr>
        <p:spPr>
          <a:xfrm>
            <a:off x="731520" y="2212848"/>
            <a:ext cx="384048" cy="384048"/>
          </a:xfrm>
          <a:prstGeom prst="ellipse">
            <a:avLst/>
          </a:prstGeom>
          <a:solidFill>
            <a:srgbClr val="1F5A3D"/>
          </a:solidFill>
          <a:ln>
            <a:solidFill>
              <a:srgbClr val="1F5A3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300" b="1" noProof="0" dirty="0">
                <a:solidFill>
                  <a:srgbClr val="FFFFFF"/>
                </a:solidFill>
              </a:rPr>
              <a:t>2</a:t>
            </a:r>
            <a:endParaRPr lang="cs-CZ" sz="1300" noProof="0" dirty="0"/>
          </a:p>
        </p:txBody>
      </p:sp>
      <p:sp>
        <p:nvSpPr>
          <p:cNvPr id="9" name="Text 7"/>
          <p:cNvSpPr/>
          <p:nvPr/>
        </p:nvSpPr>
        <p:spPr>
          <a:xfrm>
            <a:off x="1207008" y="2194560"/>
            <a:ext cx="4599432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Čtvrtletní zpráva
</a:t>
            </a:r>
            <a:r>
              <a:rPr lang="cs-CZ" sz="14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 skončení čtvrtletí se dokládá průběh aktivit, čerpání a soupis dokladů.</a:t>
            </a:r>
            <a:endParaRPr lang="cs-CZ" sz="1450" noProof="0" dirty="0"/>
          </a:p>
        </p:txBody>
      </p:sp>
      <p:sp>
        <p:nvSpPr>
          <p:cNvPr id="10" name="Text 8"/>
          <p:cNvSpPr/>
          <p:nvPr/>
        </p:nvSpPr>
        <p:spPr>
          <a:xfrm>
            <a:off x="731520" y="3127248"/>
            <a:ext cx="384048" cy="384048"/>
          </a:xfrm>
          <a:prstGeom prst="ellipse">
            <a:avLst/>
          </a:prstGeom>
          <a:solidFill>
            <a:srgbClr val="1F5A3D"/>
          </a:solidFill>
          <a:ln>
            <a:solidFill>
              <a:srgbClr val="1F5A3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300" b="1" noProof="0" dirty="0">
                <a:solidFill>
                  <a:srgbClr val="FFFFFF"/>
                </a:solidFill>
              </a:rPr>
              <a:t>3</a:t>
            </a:r>
            <a:endParaRPr lang="cs-CZ" sz="1300" noProof="0" dirty="0"/>
          </a:p>
        </p:txBody>
      </p:sp>
      <p:sp>
        <p:nvSpPr>
          <p:cNvPr id="11" name="Text 9"/>
          <p:cNvSpPr/>
          <p:nvPr/>
        </p:nvSpPr>
        <p:spPr>
          <a:xfrm>
            <a:off x="1207008" y="3108960"/>
            <a:ext cx="4599432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Technická konzultace
</a:t>
            </a:r>
            <a:r>
              <a:rPr lang="cs-CZ" sz="14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Slouží ke zhodnocení aktivit, odchylek, rozpočtu a připravovaných změn.</a:t>
            </a:r>
            <a:endParaRPr lang="cs-CZ" sz="1450" noProof="0" dirty="0"/>
          </a:p>
        </p:txBody>
      </p:sp>
      <p:sp>
        <p:nvSpPr>
          <p:cNvPr id="12" name="Text 10"/>
          <p:cNvSpPr/>
          <p:nvPr/>
        </p:nvSpPr>
        <p:spPr>
          <a:xfrm>
            <a:off x="6309360" y="1298448"/>
            <a:ext cx="384048" cy="384048"/>
          </a:xfrm>
          <a:prstGeom prst="ellipse">
            <a:avLst/>
          </a:prstGeom>
          <a:solidFill>
            <a:srgbClr val="1F5A3D"/>
          </a:solidFill>
          <a:ln>
            <a:solidFill>
              <a:srgbClr val="1F5A3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300" b="1" noProof="0" dirty="0">
                <a:solidFill>
                  <a:srgbClr val="FFFFFF"/>
                </a:solidFill>
              </a:rPr>
              <a:t>4</a:t>
            </a:r>
            <a:endParaRPr lang="cs-CZ" sz="1300" noProof="0" dirty="0"/>
          </a:p>
        </p:txBody>
      </p:sp>
      <p:sp>
        <p:nvSpPr>
          <p:cNvPr id="13" name="Text 11"/>
          <p:cNvSpPr/>
          <p:nvPr/>
        </p:nvSpPr>
        <p:spPr>
          <a:xfrm>
            <a:off x="6784848" y="1280160"/>
            <a:ext cx="4599432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Schvalování materiálů
</a:t>
            </a:r>
            <a:r>
              <a:rPr lang="cs-CZ" sz="14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Finální návrhy propagačních materiálů je třeba předkládat k posouzení před použitím.</a:t>
            </a:r>
            <a:endParaRPr lang="cs-CZ" sz="1450" noProof="0" dirty="0"/>
          </a:p>
        </p:txBody>
      </p:sp>
      <p:sp>
        <p:nvSpPr>
          <p:cNvPr id="14" name="Text 12"/>
          <p:cNvSpPr/>
          <p:nvPr/>
        </p:nvSpPr>
        <p:spPr>
          <a:xfrm>
            <a:off x="6309360" y="2212848"/>
            <a:ext cx="384048" cy="384048"/>
          </a:xfrm>
          <a:prstGeom prst="ellipse">
            <a:avLst/>
          </a:prstGeom>
          <a:solidFill>
            <a:srgbClr val="1F5A3D"/>
          </a:solidFill>
          <a:ln>
            <a:solidFill>
              <a:srgbClr val="1F5A3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300" b="1" noProof="0" dirty="0">
                <a:solidFill>
                  <a:srgbClr val="FFFFFF"/>
                </a:solidFill>
              </a:rPr>
              <a:t>5</a:t>
            </a:r>
            <a:endParaRPr lang="cs-CZ" sz="1300" noProof="0" dirty="0"/>
          </a:p>
        </p:txBody>
      </p:sp>
      <p:sp>
        <p:nvSpPr>
          <p:cNvPr id="15" name="Text 13"/>
          <p:cNvSpPr/>
          <p:nvPr/>
        </p:nvSpPr>
        <p:spPr>
          <a:xfrm>
            <a:off x="6784848" y="2194560"/>
            <a:ext cx="4599432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Roční a závěrečné zprávy
</a:t>
            </a:r>
            <a:r>
              <a:rPr lang="cs-CZ" sz="14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Technické a finanční výkazy, popis dosažených výsledků a odchylek.</a:t>
            </a:r>
            <a:endParaRPr lang="cs-CZ" sz="1450" noProof="0" dirty="0"/>
          </a:p>
        </p:txBody>
      </p:sp>
      <p:sp>
        <p:nvSpPr>
          <p:cNvPr id="16" name="Text 14"/>
          <p:cNvSpPr/>
          <p:nvPr/>
        </p:nvSpPr>
        <p:spPr>
          <a:xfrm>
            <a:off x="6309360" y="3127248"/>
            <a:ext cx="384048" cy="384048"/>
          </a:xfrm>
          <a:prstGeom prst="ellipse">
            <a:avLst/>
          </a:prstGeom>
          <a:solidFill>
            <a:srgbClr val="1F5A3D"/>
          </a:solidFill>
          <a:ln>
            <a:solidFill>
              <a:srgbClr val="1F5A3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300" b="1" noProof="0" dirty="0">
                <a:solidFill>
                  <a:srgbClr val="FFFFFF"/>
                </a:solidFill>
              </a:rPr>
              <a:t>6</a:t>
            </a:r>
            <a:endParaRPr lang="cs-CZ" sz="1300" noProof="0" dirty="0"/>
          </a:p>
        </p:txBody>
      </p:sp>
      <p:sp>
        <p:nvSpPr>
          <p:cNvPr id="17" name="Text 15"/>
          <p:cNvSpPr/>
          <p:nvPr/>
        </p:nvSpPr>
        <p:spPr>
          <a:xfrm>
            <a:off x="6784848" y="3108960"/>
            <a:ext cx="4599432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Audit a archivace
</a:t>
            </a:r>
            <a:r>
              <a:rPr lang="cs-CZ" sz="14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Doklady musí prokázat způsobilost nákladů, výstupy, publicitu a plnění pravidel.</a:t>
            </a:r>
            <a:endParaRPr lang="cs-CZ" sz="1450" noProof="0" dirty="0"/>
          </a:p>
        </p:txBody>
      </p:sp>
      <p:sp>
        <p:nvSpPr>
          <p:cNvPr id="18" name="Text 16"/>
          <p:cNvSpPr/>
          <p:nvPr/>
        </p:nvSpPr>
        <p:spPr>
          <a:xfrm>
            <a:off x="914400" y="4983480"/>
            <a:ext cx="10149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cs-CZ" sz="2100" b="1" noProof="0" dirty="0">
                <a:solidFill>
                  <a:srgbClr val="C91F3A"/>
                </a:solidFill>
              </a:rPr>
              <a:t>Praktický závěr: administrace se musí plánovat stejně pečlivě jako samotná komunikace.</a:t>
            </a:r>
            <a:endParaRPr lang="cs-CZ" sz="2100" noProof="0" dirty="0"/>
          </a:p>
        </p:txBody>
      </p:sp>
      <p:sp>
        <p:nvSpPr>
          <p:cNvPr id="20" name="Text 18"/>
          <p:cNvSpPr/>
          <p:nvPr/>
        </p:nvSpPr>
        <p:spPr>
          <a:xfrm>
            <a:off x="11292840" y="655624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sz="8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cs-CZ" sz="850" noProof="0" dirty="0"/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F82192A7-52F2-37B3-0B0C-CFE1E7098896}"/>
              </a:ext>
            </a:extLst>
          </p:cNvPr>
          <p:cNvSpPr/>
          <p:nvPr/>
        </p:nvSpPr>
        <p:spPr>
          <a:xfrm>
            <a:off x="502920" y="6583680"/>
            <a:ext cx="7132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7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Prezentace | PK ČR</a:t>
            </a:r>
            <a:endParaRPr lang="cs-CZ" sz="750" noProof="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510528"/>
          </a:xfrm>
          <a:prstGeom prst="rect">
            <a:avLst/>
          </a:prstGeom>
          <a:solidFill>
            <a:srgbClr val="1F5A3D"/>
          </a:solidFill>
          <a:ln w="12700">
            <a:solidFill>
              <a:srgbClr val="1F5A3D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3" name="Shape 1"/>
          <p:cNvSpPr/>
          <p:nvPr/>
        </p:nvSpPr>
        <p:spPr>
          <a:xfrm>
            <a:off x="201168" y="6510528"/>
            <a:ext cx="11990527" cy="347472"/>
          </a:xfrm>
          <a:prstGeom prst="rect">
            <a:avLst/>
          </a:prstGeom>
          <a:solidFill>
            <a:srgbClr val="E8EFEA"/>
          </a:solidFill>
          <a:ln w="12700">
            <a:solidFill>
              <a:srgbClr val="E8EFEA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4" name="Text 2"/>
          <p:cNvSpPr/>
          <p:nvPr/>
        </p:nvSpPr>
        <p:spPr>
          <a:xfrm>
            <a:off x="594360" y="4114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2900" b="1" noProof="0" dirty="0">
                <a:solidFill>
                  <a:srgbClr val="1B2A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Rizika: dobrá žádost je umí pojmenovat</a:t>
            </a:r>
            <a:endParaRPr lang="cs-CZ" sz="2900" noProof="0" dirty="0"/>
          </a:p>
        </p:txBody>
      </p:sp>
      <p:sp>
        <p:nvSpPr>
          <p:cNvPr id="5" name="Text 3"/>
          <p:cNvSpPr/>
          <p:nvPr/>
        </p:nvSpPr>
        <p:spPr>
          <a:xfrm>
            <a:off x="621792" y="896112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3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Rizika nejsou slabina projektu. Slabinou je, když žadatel předstírá, že žádná rizika neexistují.</a:t>
            </a:r>
            <a:endParaRPr lang="cs-CZ" sz="1350" noProof="0" dirty="0"/>
          </a:p>
        </p:txBody>
      </p:sp>
      <p:sp>
        <p:nvSpPr>
          <p:cNvPr id="6" name="Text 4"/>
          <p:cNvSpPr/>
          <p:nvPr/>
        </p:nvSpPr>
        <p:spPr>
          <a:xfrm>
            <a:off x="777240" y="1417320"/>
            <a:ext cx="333756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C9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Rizika komunikace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Růst cen médií</a:t>
            </a:r>
            <a:endParaRPr lang="cs-CZ" sz="1600" noProof="0" dirty="0"/>
          </a:p>
          <a:p>
            <a:pPr marL="0" indent="0">
              <a:buNone/>
            </a:pP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Změny mediálního trhu</a:t>
            </a:r>
            <a:endParaRPr lang="cs-CZ" sz="1600" noProof="0" dirty="0"/>
          </a:p>
          <a:p>
            <a:pPr marL="0" indent="0">
              <a:buNone/>
            </a:pP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Nižší účast veřejnosti</a:t>
            </a:r>
            <a:endParaRPr lang="cs-CZ" sz="1600" noProof="0" dirty="0"/>
          </a:p>
          <a:p>
            <a:pPr marL="0" indent="0">
              <a:buNone/>
            </a:pP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Nedosažení KPI</a:t>
            </a:r>
            <a:endParaRPr lang="cs-CZ" sz="1600" noProof="0" dirty="0"/>
          </a:p>
        </p:txBody>
      </p:sp>
      <p:sp>
        <p:nvSpPr>
          <p:cNvPr id="7" name="Text 5"/>
          <p:cNvSpPr/>
          <p:nvPr/>
        </p:nvSpPr>
        <p:spPr>
          <a:xfrm>
            <a:off x="4434840" y="1417320"/>
            <a:ext cx="333756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E399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Rizika řízení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Zpoždění aktivit</a:t>
            </a:r>
            <a:endParaRPr lang="cs-CZ" sz="1600" noProof="0" dirty="0"/>
          </a:p>
          <a:p>
            <a:pPr marL="0" indent="0">
              <a:buNone/>
            </a:pP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Nedostatečné doklady</a:t>
            </a:r>
            <a:endParaRPr lang="cs-CZ" sz="1600" noProof="0" dirty="0"/>
          </a:p>
          <a:p>
            <a:pPr marL="0" indent="0">
              <a:buNone/>
            </a:pP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Změny v rozpočtu</a:t>
            </a:r>
            <a:endParaRPr lang="cs-CZ" sz="1600" noProof="0" dirty="0"/>
          </a:p>
          <a:p>
            <a:pPr marL="0" indent="0">
              <a:buNone/>
            </a:pP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Veřejné zakázky</a:t>
            </a:r>
            <a:endParaRPr lang="cs-CZ" sz="1600" noProof="0" dirty="0"/>
          </a:p>
        </p:txBody>
      </p:sp>
      <p:sp>
        <p:nvSpPr>
          <p:cNvPr id="8" name="Text 6"/>
          <p:cNvSpPr/>
          <p:nvPr/>
        </p:nvSpPr>
        <p:spPr>
          <a:xfrm>
            <a:off x="8092440" y="1417320"/>
            <a:ext cx="333756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00339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Rizika financování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Cash-flow</a:t>
            </a:r>
            <a:endParaRPr lang="cs-CZ" sz="1600" noProof="0" dirty="0"/>
          </a:p>
          <a:p>
            <a:pPr marL="0" indent="0">
              <a:buNone/>
            </a:pP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Kurzové rozdíly</a:t>
            </a:r>
            <a:endParaRPr lang="cs-CZ" sz="1600" noProof="0" dirty="0"/>
          </a:p>
          <a:p>
            <a:pPr marL="0" indent="0">
              <a:buNone/>
            </a:pP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Kofinancování</a:t>
            </a:r>
            <a:endParaRPr lang="cs-CZ" sz="1600" noProof="0" dirty="0"/>
          </a:p>
          <a:p>
            <a:pPr marL="0" indent="0">
              <a:buNone/>
            </a:pP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Nezpůsobilé náklady</a:t>
            </a:r>
            <a:endParaRPr lang="cs-CZ" sz="1600" noProof="0" dirty="0"/>
          </a:p>
        </p:txBody>
      </p:sp>
      <p:sp>
        <p:nvSpPr>
          <p:cNvPr id="9" name="Text 7"/>
          <p:cNvSpPr/>
          <p:nvPr/>
        </p:nvSpPr>
        <p:spPr>
          <a:xfrm>
            <a:off x="1143000" y="3886200"/>
            <a:ext cx="97383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Jak jsme rizika </a:t>
            </a:r>
            <a:r>
              <a:rPr lang="cs-CZ" sz="1600" b="1" noProof="0" dirty="0" err="1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mitigovali</a:t>
            </a:r>
            <a:r>
              <a:rPr lang="cs-CZ" sz="160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
</a:t>
            </a:r>
            <a:r>
              <a:rPr lang="cs-CZ" sz="160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Průběžné vyhodnocování, čtvrtletní řízení, flexibilní mediální plánování, kontrola výstupů, výběr zkušené provádějící organizace, finanční plán a smluvní zajištění kofinancování.</a:t>
            </a:r>
            <a:endParaRPr lang="cs-CZ" sz="1600" noProof="0" dirty="0"/>
          </a:p>
        </p:txBody>
      </p:sp>
      <p:sp>
        <p:nvSpPr>
          <p:cNvPr id="11" name="Text 9"/>
          <p:cNvSpPr/>
          <p:nvPr/>
        </p:nvSpPr>
        <p:spPr>
          <a:xfrm>
            <a:off x="11292840" y="655624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sz="8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cs-CZ" sz="850" noProof="0" dirty="0"/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8512C22D-1837-B018-5681-859AEFA00DB6}"/>
              </a:ext>
            </a:extLst>
          </p:cNvPr>
          <p:cNvSpPr/>
          <p:nvPr/>
        </p:nvSpPr>
        <p:spPr>
          <a:xfrm>
            <a:off x="502920" y="6583680"/>
            <a:ext cx="7132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7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Prezentace | PK ČR</a:t>
            </a:r>
            <a:endParaRPr lang="cs-CZ" sz="750" noProof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510528"/>
          </a:xfrm>
          <a:prstGeom prst="rect">
            <a:avLst/>
          </a:prstGeom>
          <a:solidFill>
            <a:srgbClr val="1F5A3D"/>
          </a:solidFill>
          <a:ln w="12700">
            <a:solidFill>
              <a:srgbClr val="1F5A3D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3" name="Shape 1"/>
          <p:cNvSpPr/>
          <p:nvPr/>
        </p:nvSpPr>
        <p:spPr>
          <a:xfrm>
            <a:off x="201168" y="6510528"/>
            <a:ext cx="11990527" cy="347472"/>
          </a:xfrm>
          <a:prstGeom prst="rect">
            <a:avLst/>
          </a:prstGeom>
          <a:solidFill>
            <a:srgbClr val="E8EFEA"/>
          </a:solidFill>
          <a:ln w="12700">
            <a:solidFill>
              <a:srgbClr val="E8EFEA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4" name="Text 2"/>
          <p:cNvSpPr/>
          <p:nvPr/>
        </p:nvSpPr>
        <p:spPr>
          <a:xfrm>
            <a:off x="594360" y="4114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2900" b="1" noProof="0" dirty="0">
                <a:solidFill>
                  <a:srgbClr val="1B2A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Sedm doporučení pro budoucí žadatele</a:t>
            </a:r>
            <a:endParaRPr lang="cs-CZ" sz="2900" noProof="0" dirty="0"/>
          </a:p>
        </p:txBody>
      </p:sp>
      <p:sp>
        <p:nvSpPr>
          <p:cNvPr id="5" name="Text 3"/>
          <p:cNvSpPr/>
          <p:nvPr/>
        </p:nvSpPr>
        <p:spPr>
          <a:xfrm>
            <a:off x="621792" y="896112"/>
            <a:ext cx="9692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cs-CZ" sz="13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 bychom zdůraznili každému, kdo o podání žádosti uvažuje.</a:t>
            </a:r>
            <a:endParaRPr lang="cs-CZ" sz="1350" noProof="0" dirty="0"/>
          </a:p>
        </p:txBody>
      </p:sp>
      <p:sp>
        <p:nvSpPr>
          <p:cNvPr id="6" name="Text 4"/>
          <p:cNvSpPr/>
          <p:nvPr/>
        </p:nvSpPr>
        <p:spPr>
          <a:xfrm>
            <a:off x="822960" y="1417320"/>
            <a:ext cx="530352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550" b="1" noProof="0" dirty="0">
                <a:solidFill>
                  <a:srgbClr val="1F5A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Příprava žádosti
</a:t>
            </a:r>
            <a:r>
              <a:rPr lang="cs-CZ" sz="15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Začněte problémem, ne seznamem aktivit.</a:t>
            </a:r>
            <a:endParaRPr lang="cs-CZ" sz="1550" noProof="0" dirty="0"/>
          </a:p>
          <a:p>
            <a:pPr marL="0" indent="0">
              <a:buNone/>
            </a:pPr>
            <a:r>
              <a:rPr lang="cs-CZ" sz="15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Téma formulujte jako unijní veřejný zájem, nikoliv jako podporu jedné firmy.</a:t>
            </a:r>
            <a:endParaRPr lang="cs-CZ" sz="1550" noProof="0" dirty="0"/>
          </a:p>
          <a:p>
            <a:pPr marL="0" indent="0">
              <a:buNone/>
            </a:pPr>
            <a:r>
              <a:rPr lang="cs-CZ" sz="15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Pracujte s daty: výzkum, trh, cílové skupiny, výchozí hodnota.</a:t>
            </a:r>
            <a:endParaRPr lang="cs-CZ" sz="1550" noProof="0" dirty="0"/>
          </a:p>
          <a:p>
            <a:pPr marL="0" indent="0">
              <a:buNone/>
            </a:pPr>
            <a:r>
              <a:rPr lang="cs-CZ" sz="15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Cíle nastavte tak, aby šly měřit a obhájit.</a:t>
            </a:r>
            <a:endParaRPr lang="cs-CZ" sz="1550" noProof="0" dirty="0"/>
          </a:p>
        </p:txBody>
      </p:sp>
      <p:sp>
        <p:nvSpPr>
          <p:cNvPr id="7" name="Text 5"/>
          <p:cNvSpPr/>
          <p:nvPr/>
        </p:nvSpPr>
        <p:spPr>
          <a:xfrm>
            <a:off x="6446520" y="1417320"/>
            <a:ext cx="484632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8E2DC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>
              <a:buNone/>
            </a:pPr>
            <a:r>
              <a:rPr lang="cs-CZ" sz="1550" b="1" noProof="0" dirty="0">
                <a:solidFill>
                  <a:srgbClr val="00339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Příprava realizace
</a:t>
            </a:r>
            <a:r>
              <a:rPr lang="cs-CZ" sz="15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Rozpočet stavte až po cílech a aktivitách.</a:t>
            </a:r>
            <a:endParaRPr lang="cs-CZ" sz="1550" noProof="0" dirty="0"/>
          </a:p>
          <a:p>
            <a:pPr marL="0" indent="0">
              <a:buNone/>
            </a:pPr>
            <a:r>
              <a:rPr lang="cs-CZ" sz="15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6. Od začátku řešte veřejné zakázky, cash-flow a kofinancování.</a:t>
            </a:r>
            <a:endParaRPr lang="cs-CZ" sz="1550" noProof="0" dirty="0"/>
          </a:p>
          <a:p>
            <a:pPr marL="0" indent="0">
              <a:buNone/>
            </a:pPr>
            <a:r>
              <a:rPr lang="cs-CZ" sz="1550" noProof="0" dirty="0">
                <a:solidFill>
                  <a:srgbClr val="1B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7. Počítejte s tím, že administrace je rovnocenná část projektu.</a:t>
            </a:r>
            <a:endParaRPr lang="cs-CZ" sz="1550" noProof="0" dirty="0"/>
          </a:p>
        </p:txBody>
      </p:sp>
      <p:sp>
        <p:nvSpPr>
          <p:cNvPr id="8" name="Text 6"/>
          <p:cNvSpPr/>
          <p:nvPr/>
        </p:nvSpPr>
        <p:spPr>
          <a:xfrm>
            <a:off x="1005840" y="498348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cs-CZ" sz="2050" b="1" noProof="0" dirty="0">
                <a:solidFill>
                  <a:srgbClr val="1F5A3D"/>
                </a:solidFill>
              </a:rPr>
              <a:t>Nejúspěšnější projekt není ten největší, ale ten, který je srozumitelný, měřitelný a administrativně zvládnutelný.</a:t>
            </a:r>
            <a:endParaRPr lang="cs-CZ" sz="2050" noProof="0" dirty="0"/>
          </a:p>
        </p:txBody>
      </p:sp>
      <p:sp>
        <p:nvSpPr>
          <p:cNvPr id="10" name="Text 8"/>
          <p:cNvSpPr/>
          <p:nvPr/>
        </p:nvSpPr>
        <p:spPr>
          <a:xfrm>
            <a:off x="11292840" y="655624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cs-CZ" sz="8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cs-CZ" sz="850" noProof="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BDE56998-5B5D-61AF-C66B-214A070AF715}"/>
              </a:ext>
            </a:extLst>
          </p:cNvPr>
          <p:cNvSpPr/>
          <p:nvPr/>
        </p:nvSpPr>
        <p:spPr>
          <a:xfrm>
            <a:off x="502920" y="6583680"/>
            <a:ext cx="7132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750" noProof="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Prezentace | PK ČR</a:t>
            </a:r>
            <a:endParaRPr lang="cs-CZ" sz="750" noProof="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B2A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2A32"/>
          </a:solidFill>
          <a:ln w="12700">
            <a:solidFill>
              <a:srgbClr val="1B2A32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3" name="Text 1"/>
          <p:cNvSpPr/>
          <p:nvPr/>
        </p:nvSpPr>
        <p:spPr>
          <a:xfrm>
            <a:off x="822960" y="114300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cs-CZ" sz="3400" b="1" noProof="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EU podpora není jen rozpočet na kampaň.</a:t>
            </a:r>
            <a:endParaRPr lang="cs-CZ" sz="3400" noProof="0" dirty="0"/>
          </a:p>
        </p:txBody>
      </p:sp>
      <p:sp>
        <p:nvSpPr>
          <p:cNvPr id="4" name="Text 2"/>
          <p:cNvSpPr/>
          <p:nvPr/>
        </p:nvSpPr>
        <p:spPr>
          <a:xfrm>
            <a:off x="1280160" y="1993392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cs-CZ" sz="2200" b="1" noProof="0" dirty="0">
                <a:solidFill>
                  <a:srgbClr val="FFCC00"/>
                </a:solidFill>
              </a:rPr>
              <a:t>Je to závazek veřejně prospěšnou akci provést, doložit a vyhodnotit.</a:t>
            </a:r>
            <a:endParaRPr lang="cs-CZ" sz="2200" noProof="0" dirty="0"/>
          </a:p>
        </p:txBody>
      </p:sp>
      <p:pic>
        <p:nvPicPr>
          <p:cNvPr id="5" name="Image 0" descr="/mnt/data/ppt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2971800"/>
            <a:ext cx="1097280" cy="1097280"/>
          </a:xfrm>
          <a:prstGeom prst="rect">
            <a:avLst/>
          </a:prstGeom>
        </p:spPr>
      </p:pic>
      <p:pic>
        <p:nvPicPr>
          <p:cNvPr id="6" name="Image 1" descr="/mnt/data/ppt_extract/ppt/media/image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0408" y="2971800"/>
            <a:ext cx="1097280" cy="1097280"/>
          </a:xfrm>
          <a:prstGeom prst="rect">
            <a:avLst/>
          </a:prstGeom>
        </p:spPr>
      </p:pic>
      <p:pic>
        <p:nvPicPr>
          <p:cNvPr id="7" name="Image 2" descr="/mnt/data/ppt_extract/ppt/media/image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0296" y="2971800"/>
            <a:ext cx="1097280" cy="109728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22960" y="4800600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2400" b="1" noProof="0" dirty="0">
                <a:solidFill>
                  <a:srgbClr val="FFFFFF"/>
                </a:solidFill>
              </a:rPr>
              <a:t>Děkuji za pozornost</a:t>
            </a:r>
            <a:endParaRPr lang="cs-CZ" sz="2400" noProof="0" dirty="0"/>
          </a:p>
        </p:txBody>
      </p:sp>
      <p:sp>
        <p:nvSpPr>
          <p:cNvPr id="9" name="Text 4"/>
          <p:cNvSpPr/>
          <p:nvPr/>
        </p:nvSpPr>
        <p:spPr>
          <a:xfrm>
            <a:off x="822960" y="5349240"/>
            <a:ext cx="10607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350" noProof="0" dirty="0">
                <a:solidFill>
                  <a:srgbClr val="DDEBE2"/>
                </a:solidFill>
              </a:rPr>
              <a:t>Mgr. Petr Milas | Potravinářská komora ČR</a:t>
            </a:r>
            <a:endParaRPr lang="cs-CZ" sz="1350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2395</Words>
  <Application>Microsoft Office PowerPoint</Application>
  <PresentationFormat>Širokoúhlá obrazovka</PresentationFormat>
  <Paragraphs>232</Paragraphs>
  <Slides>16</Slides>
  <Notes>16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Potravinářská komora ČR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 nápadu k realizaci – propagační opatření z prostředků EU</dc:title>
  <dc:subject>Návrh prezentace pro potenciální žadatele finanční podpory EU</dc:subject>
  <dc:creator>Potravinářská komora ČR</dc:creator>
  <cp:lastModifiedBy>Poláčková Helena Mgr.</cp:lastModifiedBy>
  <cp:revision>2</cp:revision>
  <dcterms:created xsi:type="dcterms:W3CDTF">2026-08-26T08:58:00Z</dcterms:created>
  <dcterms:modified xsi:type="dcterms:W3CDTF">2026-09-15T14:43:49Z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f39f71f-e64d-4c74-bf23-a9d7326c3889_Enabled">
    <vt:lpwstr>true</vt:lpwstr>
  </property>
  <property fmtid="{D5CDD505-2E9C-101B-9397-08002B2CF9AE}" pid="3" name="MSIP_Label_ef39f71f-e64d-4c74-bf23-a9d7326c3889_SetDate">
    <vt:lpwstr>2026-08-26T09:40:05Z</vt:lpwstr>
  </property>
  <property fmtid="{D5CDD505-2E9C-101B-9397-08002B2CF9AE}" pid="4" name="MSIP_Label_ef39f71f-e64d-4c74-bf23-a9d7326c3889_Method">
    <vt:lpwstr>Standard</vt:lpwstr>
  </property>
  <property fmtid="{D5CDD505-2E9C-101B-9397-08002B2CF9AE}" pid="5" name="MSIP_Label_ef39f71f-e64d-4c74-bf23-a9d7326c3889_Name">
    <vt:lpwstr>VEŘEJNÉ</vt:lpwstr>
  </property>
  <property fmtid="{D5CDD505-2E9C-101B-9397-08002B2CF9AE}" pid="6" name="MSIP_Label_ef39f71f-e64d-4c74-bf23-a9d7326c3889_SiteId">
    <vt:lpwstr>7c0de962-bcda-4490-991f-b971afe61ed9</vt:lpwstr>
  </property>
  <property fmtid="{D5CDD505-2E9C-101B-9397-08002B2CF9AE}" pid="7" name="MSIP_Label_ef39f71f-e64d-4c74-bf23-a9d7326c3889_ActionId">
    <vt:lpwstr>37d69e81-4175-42fd-ac39-5a6f4e6323cb</vt:lpwstr>
  </property>
  <property fmtid="{D5CDD505-2E9C-101B-9397-08002B2CF9AE}" pid="8" name="MSIP_Label_ef39f71f-e64d-4c74-bf23-a9d7326c3889_ContentBits">
    <vt:lpwstr>0</vt:lpwstr>
  </property>
  <property fmtid="{D5CDD505-2E9C-101B-9397-08002B2CF9AE}" pid="9" name="MSIP_Label_ef39f71f-e64d-4c74-bf23-a9d7326c3889_Tag">
    <vt:lpwstr>10, 3, 0, 1</vt:lpwstr>
  </property>
</Properties>
</file>